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8" r:id="rId1"/>
  </p:sldMasterIdLst>
  <p:sldIdLst>
    <p:sldId id="257" r:id="rId2"/>
    <p:sldId id="258" r:id="rId3"/>
    <p:sldId id="259" r:id="rId4"/>
    <p:sldId id="260" r:id="rId5"/>
    <p:sldId id="293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1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5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0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4529541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01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3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0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097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1" y="609601"/>
            <a:ext cx="839392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1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3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0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9458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1"/>
            <a:ext cx="8915401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1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8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39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1" y="609601"/>
            <a:ext cx="839392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3" y="4343400"/>
            <a:ext cx="8915401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1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8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8712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3" y="4343400"/>
            <a:ext cx="8915401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1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8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926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415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6"/>
            <a:ext cx="220760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3" y="627406"/>
            <a:ext cx="6477001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50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1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8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3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0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925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3" y="2133600"/>
            <a:ext cx="4313865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8" y="2126222"/>
            <a:ext cx="4313865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3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065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4" y="2548966"/>
            <a:ext cx="4342892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6" y="2545739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3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6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15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46088"/>
            <a:ext cx="3505198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9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1598613"/>
            <a:ext cx="3505198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795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1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3" y="634965"/>
            <a:ext cx="8915401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1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6"/>
            <a:ext cx="1588526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8"/>
            <a:ext cx="779767" cy="365125"/>
          </a:xfrm>
        </p:spPr>
        <p:txBody>
          <a:bodyPr/>
          <a:lstStyle/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720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2" y="-785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3" y="2133600"/>
            <a:ext cx="8915401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AB48-6B81-443C-84F0-8098475CA912}" type="datetimeFigureOut">
              <a:rPr lang="en-US" smtClean="0"/>
              <a:pPr/>
              <a:t>9/28/2018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809"/>
            <a:ext cx="7619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4" y="787783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0E9ABD0-655E-4203-B2D8-6AEABBAE04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75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  <p:sldLayoutId id="2147483981" r:id="rId13"/>
    <p:sldLayoutId id="2147483982" r:id="rId14"/>
    <p:sldLayoutId id="2147483983" r:id="rId15"/>
    <p:sldLayoutId id="21474839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400" b="1" cap="sm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Metodológia biblickej katechézy</a:t>
            </a:r>
            <a:endParaRPr lang="sk-SK" sz="4400" b="1" cap="sm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Zástupný symbol obsahu 5" descr="knih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15248" y="2133600"/>
            <a:ext cx="5663330" cy="377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800" dirty="0" smtClean="0"/>
              <a:t>Začať otázkou, ktorá sa týka osoby, udalosti alebo slova textu.</a:t>
            </a:r>
          </a:p>
          <a:p>
            <a:endParaRPr lang="sk-SK" sz="2800" dirty="0"/>
          </a:p>
        </p:txBody>
      </p:sp>
      <p:pic>
        <p:nvPicPr>
          <p:cNvPr id="7" name="Zástupný symbol obsahu 6" descr="question_man_thinking_standing_Activity_person_doubt-512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58869" y="2125663"/>
            <a:ext cx="3778250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Dať k dispozícii separované verše textu a urobiť jeho rekonštrukciu.</a:t>
            </a:r>
          </a:p>
          <a:p>
            <a:endParaRPr lang="sk-SK" sz="28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prostriedky:</a:t>
            </a:r>
            <a:endParaRPr lang="sk-SK" dirty="0"/>
          </a:p>
        </p:txBody>
      </p:sp>
      <p:pic>
        <p:nvPicPr>
          <p:cNvPr id="5" name="Obrázok 4" descr="puzzle-512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32386" y="3158358"/>
            <a:ext cx="3100552" cy="3100552"/>
          </a:xfrm>
          <a:prstGeom prst="rect">
            <a:avLst/>
          </a:prstGeom>
        </p:spPr>
      </p:pic>
      <p:pic>
        <p:nvPicPr>
          <p:cNvPr id="6" name="Obrázok 5" descr="checklist-png-5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14289" y="3029607"/>
            <a:ext cx="3176751" cy="3176751"/>
          </a:xfrm>
          <a:prstGeom prst="rect">
            <a:avLst/>
          </a:prstGeom>
        </p:spPr>
      </p:pic>
      <p:sp>
        <p:nvSpPr>
          <p:cNvPr id="7" name="Šípka doprava 6"/>
          <p:cNvSpPr/>
          <p:nvPr/>
        </p:nvSpPr>
        <p:spPr>
          <a:xfrm>
            <a:off x="6632027" y="44248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Premietnuť nejakú sekvenciu z filmu (napr. Ježiš z Nazareta)</a:t>
            </a:r>
          </a:p>
          <a:p>
            <a:pPr algn="just"/>
            <a:r>
              <a:rPr lang="sk-SK" sz="2400" dirty="0" smtClean="0"/>
              <a:t>Predstaviť obraz, ktorý zachytáva nejakú udalosť z Písma.</a:t>
            </a:r>
          </a:p>
          <a:p>
            <a:pPr algn="just"/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prostriedky:</a:t>
            </a:r>
            <a:endParaRPr lang="sk-SK" dirty="0"/>
          </a:p>
        </p:txBody>
      </p:sp>
      <p:pic>
        <p:nvPicPr>
          <p:cNvPr id="5" name="Obrázok 4" descr="img_475276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90344" y="3469714"/>
            <a:ext cx="2193257" cy="2820725"/>
          </a:xfrm>
          <a:prstGeom prst="rect">
            <a:avLst/>
          </a:prstGeom>
        </p:spPr>
      </p:pic>
      <p:pic>
        <p:nvPicPr>
          <p:cNvPr id="6" name="Obrázok 5" descr="3PASCUA - abril 19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63559" y="3399018"/>
            <a:ext cx="4427817" cy="3163360"/>
          </a:xfrm>
          <a:prstGeom prst="rect">
            <a:avLst/>
          </a:prstGeom>
        </p:spPr>
      </p:pic>
      <p:sp>
        <p:nvSpPr>
          <p:cNvPr id="7" name="Šípka doprava 6"/>
          <p:cNvSpPr/>
          <p:nvPr/>
        </p:nvSpPr>
        <p:spPr>
          <a:xfrm>
            <a:off x="5297214" y="48452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Táto etapa je veľmi dôležitá! </a:t>
            </a:r>
          </a:p>
          <a:p>
            <a:pPr algn="just"/>
            <a:r>
              <a:rPr lang="sk-SK" sz="2400" dirty="0" smtClean="0"/>
              <a:t>Nakoľko je to len možné, usilujme sa správnou </a:t>
            </a:r>
            <a:r>
              <a:rPr lang="sk-SK" sz="2400" b="1" dirty="0" smtClean="0"/>
              <a:t>motiváciou</a:t>
            </a:r>
            <a:r>
              <a:rPr lang="sk-SK" sz="2400" dirty="0" smtClean="0"/>
              <a:t> vtiahnuť do práce všetkých účastníkov. </a:t>
            </a:r>
          </a:p>
          <a:p>
            <a:pPr algn="just"/>
            <a:r>
              <a:rPr lang="sk-SK" sz="2400" b="1" dirty="0" smtClean="0"/>
              <a:t>Nemali by sme sa ponáhľať</a:t>
            </a:r>
            <a:r>
              <a:rPr lang="sk-SK" sz="2400" dirty="0" smtClean="0"/>
              <a:t>, no na druhej strane je potrebné pamätať aj na ďalšie etapy činnosti.</a:t>
            </a:r>
          </a:p>
          <a:p>
            <a:pPr algn="just"/>
            <a:endParaRPr lang="sk-SK" sz="2400" dirty="0" smtClean="0"/>
          </a:p>
          <a:p>
            <a:pPr algn="just"/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Pozor!</a:t>
            </a:r>
            <a:endParaRPr lang="sk-SK" dirty="0"/>
          </a:p>
        </p:txBody>
      </p:sp>
      <p:pic>
        <p:nvPicPr>
          <p:cNvPr id="5" name="Obrázok 4" descr="50-512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01103" y="4206768"/>
            <a:ext cx="2154620" cy="2154620"/>
          </a:xfrm>
          <a:prstGeom prst="rect">
            <a:avLst/>
          </a:prstGeom>
        </p:spPr>
      </p:pic>
      <p:pic>
        <p:nvPicPr>
          <p:cNvPr id="7" name="Obrázok 6" descr="sands-of-time_318-64962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33490" y="4301358"/>
            <a:ext cx="2088362" cy="2088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Cieľ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Uvedomiť si, že ide o Božie slovo, ktoré je adresované každému z nás, a nie o slovo ľudské.</a:t>
            </a:r>
          </a:p>
          <a:p>
            <a:pPr algn="just"/>
            <a:r>
              <a:rPr lang="sk-SK" sz="2400" dirty="0" smtClean="0"/>
              <a:t>Mať úctu k Božiemu slovu.</a:t>
            </a:r>
          </a:p>
          <a:p>
            <a:pPr algn="just"/>
            <a:endParaRPr lang="sk-SK" sz="2400" dirty="0" smtClean="0"/>
          </a:p>
        </p:txBody>
      </p:sp>
      <p:pic>
        <p:nvPicPr>
          <p:cNvPr id="6" name="Zástupný symbol obsahu 5" descr="7a01a388ac82cbbc3111fff728ce2e1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191375" y="2219817"/>
            <a:ext cx="4313238" cy="35899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Pripraviť list s textom Svätého písma a peknou úpravou: čistý, dekorovaný, kolorovaný, prehľadný...</a:t>
            </a:r>
            <a:endParaRPr lang="sk-SK" sz="2400" dirty="0"/>
          </a:p>
        </p:txBody>
      </p:sp>
      <p:pic>
        <p:nvPicPr>
          <p:cNvPr id="10" name="Zástupný symbol obsahu 9" descr="242-512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458869" y="2125663"/>
            <a:ext cx="3778250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Zaobstarať si knihu Svätého Písma, ktorá má peknú povrchovú úpravu, aby sa aj takto poukázalo na veľkú hodnotu jej obsahu.</a:t>
            </a:r>
            <a:endParaRPr lang="sk-SK" sz="2400" dirty="0"/>
          </a:p>
        </p:txBody>
      </p:sp>
      <p:pic>
        <p:nvPicPr>
          <p:cNvPr id="6146" name="Picture 2" descr="Výsledok vyhľadávania obrázkov pre dopyt vzácna biblia"/>
          <p:cNvPicPr>
            <a:picLocks noChangeAspect="1" noChangeArrowheads="1"/>
          </p:cNvPicPr>
          <p:nvPr/>
        </p:nvPicPr>
        <p:blipFill>
          <a:blip r:embed="rId2" cstate="print"/>
          <a:srcRect t="9064"/>
          <a:stretch>
            <a:fillRect/>
          </a:stretch>
        </p:blipFill>
        <p:spPr bwMode="auto">
          <a:xfrm>
            <a:off x="7315199" y="2217885"/>
            <a:ext cx="4134725" cy="2506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Vytvoriť atmosféru ticha, aby sa tým zvýraznila sila čítaného slova.</a:t>
            </a:r>
            <a:endParaRPr lang="sk-SK" sz="2400" dirty="0"/>
          </a:p>
        </p:txBody>
      </p:sp>
      <p:pic>
        <p:nvPicPr>
          <p:cNvPr id="7" name="Zástupný symbol obsahu 6" descr="mute_no_sound_quiet_silence_silent_sound_volume-512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58869" y="2125663"/>
            <a:ext cx="3778250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Prečítať text liturgickým spôsobom.</a:t>
            </a:r>
          </a:p>
          <a:p>
            <a:pPr algn="just"/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4098" name="AutoShape 2" descr="Výsledok vyhľadávania obrázkov pre dopyt čítanie v kostole"/>
          <p:cNvSpPr>
            <a:spLocks noChangeAspect="1" noChangeArrowheads="1"/>
          </p:cNvSpPr>
          <p:nvPr/>
        </p:nvSpPr>
        <p:spPr bwMode="auto">
          <a:xfrm>
            <a:off x="155575" y="-906463"/>
            <a:ext cx="2857500" cy="1895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 dirty="0"/>
          </a:p>
        </p:txBody>
      </p:sp>
      <p:sp>
        <p:nvSpPr>
          <p:cNvPr id="4100" name="AutoShape 4" descr="Výsledok vyhľadávania obrázkov pre dopyt čítanie v kostole"/>
          <p:cNvSpPr>
            <a:spLocks noChangeAspect="1" noChangeArrowheads="1"/>
          </p:cNvSpPr>
          <p:nvPr/>
        </p:nvSpPr>
        <p:spPr bwMode="auto">
          <a:xfrm>
            <a:off x="155575" y="-906463"/>
            <a:ext cx="2857500" cy="1895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 dirty="0"/>
          </a:p>
        </p:txBody>
      </p:sp>
      <p:pic>
        <p:nvPicPr>
          <p:cNvPr id="8" name="Obrázok 7" descr="DSC_06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0957" y="2639825"/>
            <a:ext cx="5368159" cy="3565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Prečítať alebo dať prečítať text niekoľkým; s hudobným pozadím; opakovať podľa potreby niektoré slovo alebo vetu (echo); napísať niektoré verše textu na tabuľu, panel apod.</a:t>
            </a:r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pic>
        <p:nvPicPr>
          <p:cNvPr id="3074" name="Picture 2" descr="Súvisiaci obrázok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79879" y="3920359"/>
            <a:ext cx="2974355" cy="2186151"/>
          </a:xfrm>
          <a:prstGeom prst="rect">
            <a:avLst/>
          </a:prstGeom>
          <a:noFill/>
        </p:spPr>
      </p:pic>
      <p:pic>
        <p:nvPicPr>
          <p:cNvPr id="3076" name="Picture 4" descr="Súvisiaci obrázok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50979" y="3852863"/>
            <a:ext cx="2274667" cy="2274668"/>
          </a:xfrm>
          <a:prstGeom prst="rect">
            <a:avLst/>
          </a:prstGeom>
          <a:noFill/>
        </p:spPr>
      </p:pic>
      <p:pic>
        <p:nvPicPr>
          <p:cNvPr id="7" name="Obrázok 6" descr="index.png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lum/>
          </a:blip>
          <a:stretch>
            <a:fillRect/>
          </a:stretch>
        </p:blipFill>
        <p:spPr>
          <a:xfrm>
            <a:off x="9624847" y="4035973"/>
            <a:ext cx="2052146" cy="2052146"/>
          </a:xfrm>
          <a:prstGeom prst="rect">
            <a:avLst/>
          </a:prstGeom>
        </p:spPr>
      </p:pic>
      <p:pic>
        <p:nvPicPr>
          <p:cNvPr id="8" name="Obrázok 7" descr="img_545341.png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6989379" y="4139949"/>
            <a:ext cx="2457902" cy="1961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19-512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7505" b="5146"/>
          <a:stretch>
            <a:fillRect/>
          </a:stretch>
        </p:blipFill>
        <p:spPr>
          <a:xfrm>
            <a:off x="7879966" y="3363310"/>
            <a:ext cx="3778250" cy="3300249"/>
          </a:xfrm>
        </p:spPr>
      </p:pic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1920264" y="361351"/>
            <a:ext cx="8911687" cy="3348800"/>
          </a:xfrm>
        </p:spPr>
        <p:txBody>
          <a:bodyPr wrap="square" anchor="ctr" anchorCtr="0">
            <a:normAutofit/>
          </a:bodyPr>
          <a:lstStyle/>
          <a:p>
            <a:pPr marL="914400" indent="-914400"/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1. 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Prijať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Rozoberať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zvnútoniť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text</a:t>
            </a:r>
            <a:endParaRPr lang="sk-SK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Hoci vždy priamo neupozorníme na aspekt výnimočnosti tejto knihy, usilujme sa naň poukázať našimi postojmi.</a:t>
            </a:r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Prijať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Pozor!</a:t>
            </a:r>
          </a:p>
        </p:txBody>
      </p:sp>
      <p:pic>
        <p:nvPicPr>
          <p:cNvPr id="5" name="Obrázok 4" descr="pope-benedict-sign-of-the-cro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9421" y="3043252"/>
            <a:ext cx="4082284" cy="3305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 descr="Pôstna  obnova pre ženy 24.2.2018 Prievidza.jpg"/>
          <p:cNvPicPr>
            <a:picLocks noChangeAspect="1"/>
          </p:cNvPicPr>
          <p:nvPr/>
        </p:nvPicPr>
        <p:blipFill>
          <a:blip r:embed="rId3" cstate="print"/>
          <a:srcRect l="16667"/>
          <a:stretch>
            <a:fillRect/>
          </a:stretch>
        </p:blipFill>
        <p:spPr>
          <a:xfrm>
            <a:off x="6768662" y="3125250"/>
            <a:ext cx="4603531" cy="3107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Rozoberať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Cieľ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Študovať, rozoberať a osvojiť si text.</a:t>
            </a:r>
            <a:endParaRPr lang="sk-SK" sz="2800" dirty="0"/>
          </a:p>
        </p:txBody>
      </p:sp>
      <p:pic>
        <p:nvPicPr>
          <p:cNvPr id="4" name="Obrázok 3" descr="091-512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3706"/>
          <a:stretch>
            <a:fillRect/>
          </a:stretch>
        </p:blipFill>
        <p:spPr>
          <a:xfrm>
            <a:off x="2102068" y="2976749"/>
            <a:ext cx="3111063" cy="2995754"/>
          </a:xfrm>
          <a:prstGeom prst="rect">
            <a:avLst/>
          </a:prstGeom>
        </p:spPr>
      </p:pic>
      <p:pic>
        <p:nvPicPr>
          <p:cNvPr id="6" name="Obrázok 5" descr="question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41731" y="3026978"/>
            <a:ext cx="2845551" cy="2845551"/>
          </a:xfrm>
          <a:prstGeom prst="rect">
            <a:avLst/>
          </a:prstGeom>
        </p:spPr>
      </p:pic>
      <p:pic>
        <p:nvPicPr>
          <p:cNvPr id="7" name="Obrázok 6" descr="b037087170d0718eedc5a5178467affb.png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29189" y="3113690"/>
            <a:ext cx="2637597" cy="26375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Označiť osoby, objekty, činnosti, zmeny, slová apod.</a:t>
            </a:r>
          </a:p>
          <a:p>
            <a:pPr algn="just">
              <a:buNone/>
            </a:pPr>
            <a:endParaRPr lang="sk-SK" sz="2400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Rozoberať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pic>
        <p:nvPicPr>
          <p:cNvPr id="7" name="Obrázok 6" descr="office-14-512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23696" y="2974428"/>
            <a:ext cx="2924503" cy="2924503"/>
          </a:xfrm>
          <a:prstGeom prst="rect">
            <a:avLst/>
          </a:prstGeom>
        </p:spPr>
      </p:pic>
      <p:pic>
        <p:nvPicPr>
          <p:cNvPr id="8" name="Obrázok 7" descr="mouse-click-512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1985" r="10112"/>
          <a:stretch>
            <a:fillRect/>
          </a:stretch>
        </p:blipFill>
        <p:spPr>
          <a:xfrm>
            <a:off x="4876800" y="3092669"/>
            <a:ext cx="2186152" cy="2806262"/>
          </a:xfrm>
          <a:prstGeom prst="rect">
            <a:avLst/>
          </a:prstGeom>
        </p:spPr>
      </p:pic>
      <p:sp>
        <p:nvSpPr>
          <p:cNvPr id="1026" name="AutoShape 2" descr="Výsledok vyhľadávania obrázkov pre dopyt underline the words icon png"/>
          <p:cNvSpPr>
            <a:spLocks noChangeAspect="1" noChangeArrowheads="1"/>
          </p:cNvSpPr>
          <p:nvPr/>
        </p:nvSpPr>
        <p:spPr bwMode="auto">
          <a:xfrm>
            <a:off x="155575" y="-2087563"/>
            <a:ext cx="4362450" cy="4362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 dirty="0"/>
          </a:p>
        </p:txBody>
      </p:sp>
      <p:sp>
        <p:nvSpPr>
          <p:cNvPr id="1028" name="AutoShape 4" descr="Výsledok vyhľadávania obrázkov pre dopyt underline the words icon png"/>
          <p:cNvSpPr>
            <a:spLocks noChangeAspect="1" noChangeArrowheads="1"/>
          </p:cNvSpPr>
          <p:nvPr/>
        </p:nvSpPr>
        <p:spPr bwMode="auto">
          <a:xfrm>
            <a:off x="155575" y="-2087563"/>
            <a:ext cx="4362450" cy="4362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 dirty="0"/>
          </a:p>
        </p:txBody>
      </p:sp>
      <p:sp>
        <p:nvSpPr>
          <p:cNvPr id="1030" name="AutoShape 6" descr="Výsledok vyhľadávania obrázkov pre dopyt underline the words icon png"/>
          <p:cNvSpPr>
            <a:spLocks noChangeAspect="1" noChangeArrowheads="1"/>
          </p:cNvSpPr>
          <p:nvPr/>
        </p:nvSpPr>
        <p:spPr bwMode="auto">
          <a:xfrm>
            <a:off x="155575" y="-2087563"/>
            <a:ext cx="4362450" cy="4362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 dirty="0"/>
          </a:p>
        </p:txBody>
      </p:sp>
      <p:pic>
        <p:nvPicPr>
          <p:cNvPr id="1036" name="Picture 12" descr="Výsledok vyhľadávania obrázkov pre dopyt underline the words icon 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7394" t="8823" r="18760" b="8298"/>
          <a:stretch>
            <a:fillRect/>
          </a:stretch>
        </p:blipFill>
        <p:spPr bwMode="auto">
          <a:xfrm>
            <a:off x="9480636" y="3177376"/>
            <a:ext cx="2070233" cy="2687397"/>
          </a:xfrm>
          <a:prstGeom prst="rect">
            <a:avLst/>
          </a:prstGeom>
          <a:noFill/>
        </p:spPr>
      </p:pic>
      <p:pic>
        <p:nvPicPr>
          <p:cNvPr id="16" name="Obrázok 15" descr="images2.png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36867" y="3324240"/>
            <a:ext cx="2143424" cy="2143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Rozoberať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Poukázať na hlavné témy textu.</a:t>
            </a:r>
          </a:p>
          <a:p>
            <a:r>
              <a:rPr lang="sk-SK" sz="2400" dirty="0" smtClean="0"/>
              <a:t>Vytvoriť schému textu.</a:t>
            </a:r>
          </a:p>
          <a:p>
            <a:endParaRPr lang="sk-SK" sz="2400" dirty="0"/>
          </a:p>
        </p:txBody>
      </p:sp>
      <p:pic>
        <p:nvPicPr>
          <p:cNvPr id="7" name="Zástupný symbol obsahu 6" descr="marketing-plan-2-738136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58869" y="2125663"/>
            <a:ext cx="3778250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Vizualizovať text alebo urobiť jeho kaligrafiu.</a:t>
            </a:r>
            <a:endParaRPr lang="sk-SK" sz="28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Rozoberať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pic>
        <p:nvPicPr>
          <p:cNvPr id="5" name="Obrázok 4" descr="presentation-489-536753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48910" y="2619703"/>
            <a:ext cx="3920358" cy="3920358"/>
          </a:xfrm>
          <a:prstGeom prst="rect">
            <a:avLst/>
          </a:prstGeom>
        </p:spPr>
      </p:pic>
      <p:pic>
        <p:nvPicPr>
          <p:cNvPr id="44034" name="Picture 2" descr="Výsledok vyhľadávania obrázkov pre dopyt kaligram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6926317" y="2695578"/>
            <a:ext cx="4932855" cy="3888551"/>
          </a:xfrm>
          <a:prstGeom prst="hear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Odhaliť štruktúru textu.</a:t>
            </a:r>
          </a:p>
          <a:p>
            <a:r>
              <a:rPr lang="sk-SK" sz="2400" dirty="0" smtClean="0"/>
              <a:t>Študovať text v </a:t>
            </a:r>
            <a:r>
              <a:rPr lang="sk-SK" sz="2400" dirty="0" err="1" smtClean="0"/>
              <a:t>synopse</a:t>
            </a:r>
            <a:r>
              <a:rPr lang="sk-SK" sz="2400" dirty="0" smtClean="0"/>
              <a:t>.</a:t>
            </a:r>
          </a:p>
          <a:p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Rozoberať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pic>
        <p:nvPicPr>
          <p:cNvPr id="5" name="Obrázok 4" descr="images4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96095" y="3071992"/>
            <a:ext cx="2784898" cy="2784898"/>
          </a:xfrm>
          <a:prstGeom prst="rect">
            <a:avLst/>
          </a:prstGeom>
        </p:spPr>
      </p:pic>
      <p:pic>
        <p:nvPicPr>
          <p:cNvPr id="6" name="Obrázok 5" descr="091-512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88771" y="2283370"/>
            <a:ext cx="4141077" cy="4141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Ak sa táto etapa odmieta, vzniká </a:t>
            </a:r>
            <a:r>
              <a:rPr lang="sk-SK" sz="2400" b="1" dirty="0" smtClean="0"/>
              <a:t>riziko uzatvorenia sa </a:t>
            </a:r>
            <a:r>
              <a:rPr lang="sk-SK" sz="2400" dirty="0" smtClean="0"/>
              <a:t>do nevýraznosti alebo </a:t>
            </a:r>
            <a:r>
              <a:rPr lang="sk-SK" sz="2400" dirty="0" err="1" smtClean="0"/>
              <a:t>monotónosti</a:t>
            </a:r>
            <a:r>
              <a:rPr lang="sk-SK" sz="2400" dirty="0" smtClean="0"/>
              <a:t>, inak povedané: nepovie sa nič nové. </a:t>
            </a:r>
          </a:p>
          <a:p>
            <a:r>
              <a:rPr lang="sk-SK" sz="2400" dirty="0" smtClean="0"/>
              <a:t>Táto etapa má </a:t>
            </a:r>
            <a:r>
              <a:rPr lang="sk-SK" sz="2400" b="1" dirty="0" smtClean="0"/>
              <a:t>viesť k reálnemu obohateniu</a:t>
            </a:r>
            <a:r>
              <a:rPr lang="sk-SK" sz="2400" dirty="0" smtClean="0"/>
              <a:t>.</a:t>
            </a:r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Rozoberať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Pozor!</a:t>
            </a:r>
          </a:p>
        </p:txBody>
      </p:sp>
      <p:pic>
        <p:nvPicPr>
          <p:cNvPr id="5" name="Obrázok 4" descr="accept-reject-or-renegotiate.png"/>
          <p:cNvPicPr>
            <a:picLocks noChangeAspect="1"/>
          </p:cNvPicPr>
          <p:nvPr/>
        </p:nvPicPr>
        <p:blipFill>
          <a:blip r:embed="rId2" cstate="print"/>
          <a:srcRect t="3085" b="9797"/>
          <a:stretch>
            <a:fillRect/>
          </a:stretch>
        </p:blipFill>
        <p:spPr>
          <a:xfrm>
            <a:off x="3420356" y="3729350"/>
            <a:ext cx="5681604" cy="2787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Aktualizovať Božie slovo a vnímať ho ako výzvu k osobnej konverzii.</a:t>
            </a:r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(zvnútorniť)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Cieľ</a:t>
            </a:r>
          </a:p>
        </p:txBody>
      </p:sp>
      <p:pic>
        <p:nvPicPr>
          <p:cNvPr id="5" name="Obrázok 4" descr="images2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87349" y="3342633"/>
            <a:ext cx="2196319" cy="2196319"/>
          </a:xfrm>
          <a:prstGeom prst="rect">
            <a:avLst/>
          </a:prstGeom>
        </p:spPr>
      </p:pic>
      <p:pic>
        <p:nvPicPr>
          <p:cNvPr id="6" name="Obrázok 5" descr="img_545341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1520998" y="3517964"/>
            <a:ext cx="2294856" cy="1831202"/>
          </a:xfrm>
          <a:prstGeom prst="rect">
            <a:avLst/>
          </a:prstGeom>
        </p:spPr>
      </p:pic>
      <p:sp>
        <p:nvSpPr>
          <p:cNvPr id="7" name="Šípka doprava 6"/>
          <p:cNvSpPr/>
          <p:nvPr/>
        </p:nvSpPr>
        <p:spPr>
          <a:xfrm>
            <a:off x="3783725" y="42882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1" name="Obrázok 10" descr="Humility.png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89431" y="3352800"/>
            <a:ext cx="2255171" cy="2255171"/>
          </a:xfrm>
          <a:prstGeom prst="rect">
            <a:avLst/>
          </a:prstGeom>
        </p:spPr>
      </p:pic>
      <p:sp>
        <p:nvSpPr>
          <p:cNvPr id="12" name="Šípka doprava 11"/>
          <p:cNvSpPr/>
          <p:nvPr/>
        </p:nvSpPr>
        <p:spPr>
          <a:xfrm>
            <a:off x="7451836" y="430924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(zvnútorniť)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800" dirty="0" smtClean="0"/>
              <a:t>Upraviť priestor pre </a:t>
            </a:r>
            <a:r>
              <a:rPr lang="sk-SK" sz="2800" dirty="0" err="1" smtClean="0"/>
              <a:t>interiorizáciu</a:t>
            </a:r>
            <a:r>
              <a:rPr lang="sk-SK" sz="2800" dirty="0" smtClean="0"/>
              <a:t> (zvnútornenie).</a:t>
            </a:r>
          </a:p>
          <a:p>
            <a:pPr algn="just"/>
            <a:r>
              <a:rPr lang="sk-SK" sz="2800" dirty="0" smtClean="0"/>
              <a:t>Vytvoriť vhodnú atmosféru.</a:t>
            </a:r>
          </a:p>
          <a:p>
            <a:pPr algn="just"/>
            <a:endParaRPr lang="sk-SK" sz="2800" dirty="0"/>
          </a:p>
        </p:txBody>
      </p:sp>
      <p:pic>
        <p:nvPicPr>
          <p:cNvPr id="8" name="Zástupný symbol obsahu 7" descr="setting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04386" y="2171180"/>
            <a:ext cx="2915320" cy="2915320"/>
          </a:xfrm>
        </p:spPr>
      </p:pic>
      <p:sp>
        <p:nvSpPr>
          <p:cNvPr id="47106" name="AutoShape 2" descr="Výsledok vyhľadávania obrázkov pre dopyt settings icon png"/>
          <p:cNvSpPr>
            <a:spLocks noChangeAspect="1" noChangeArrowheads="1"/>
          </p:cNvSpPr>
          <p:nvPr/>
        </p:nvSpPr>
        <p:spPr bwMode="auto">
          <a:xfrm>
            <a:off x="155575" y="-2087563"/>
            <a:ext cx="4362450" cy="4362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(zvnútorniť)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Prerozprávať študovaný text.</a:t>
            </a:r>
          </a:p>
          <a:p>
            <a:pPr algn="just"/>
            <a:r>
              <a:rPr lang="sk-SK" sz="2400" dirty="0" smtClean="0"/>
              <a:t>Rozoberanú udalosť prerozprávať použitím slov a obrazov zo súčasnosti.</a:t>
            </a:r>
            <a:endParaRPr lang="sk-SK" sz="2400" dirty="0"/>
          </a:p>
        </p:txBody>
      </p:sp>
      <p:pic>
        <p:nvPicPr>
          <p:cNvPr id="7" name="Zástupný symbol obsahu 6" descr="676385-200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46428" y="2213222"/>
            <a:ext cx="3071407" cy="30714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Cieľ: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3600" dirty="0" smtClean="0"/>
              <a:t>Nastúpiť cestu, ktorá smeruje k textu.</a:t>
            </a:r>
          </a:p>
          <a:p>
            <a:endParaRPr lang="sk-SK" sz="3600" dirty="0"/>
          </a:p>
        </p:txBody>
      </p:sp>
      <p:pic>
        <p:nvPicPr>
          <p:cNvPr id="4" name="Obrázok 3" descr="running-route-road-texture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0256" y="3065643"/>
            <a:ext cx="2786743" cy="2786743"/>
          </a:xfrm>
          <a:prstGeom prst="rect">
            <a:avLst/>
          </a:prstGeom>
        </p:spPr>
      </p:pic>
      <p:pic>
        <p:nvPicPr>
          <p:cNvPr id="5" name="Obrázok 4" descr="search-for-text-bible-512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914" t="18696" r="9698" b="16433"/>
          <a:stretch>
            <a:fillRect/>
          </a:stretch>
        </p:blipFill>
        <p:spPr>
          <a:xfrm>
            <a:off x="7178565" y="3005029"/>
            <a:ext cx="3752193" cy="3027909"/>
          </a:xfrm>
          <a:prstGeom prst="rect">
            <a:avLst/>
          </a:prstGeom>
        </p:spPr>
      </p:pic>
      <p:sp>
        <p:nvSpPr>
          <p:cNvPr id="6" name="Šípka doprava 5"/>
          <p:cNvSpPr/>
          <p:nvPr/>
        </p:nvSpPr>
        <p:spPr>
          <a:xfrm>
            <a:off x="6001407" y="43617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(zvnútorniť)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Pokúsiť sa o vyjadrenie textu cez prejav tela (gesto, pantomíma...)</a:t>
            </a:r>
            <a:endParaRPr lang="sk-SK" sz="2400" dirty="0"/>
          </a:p>
        </p:txBody>
      </p:sp>
      <p:pic>
        <p:nvPicPr>
          <p:cNvPr id="7" name="Zástupný symbol obsahu 6" descr="index4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00" y="2286794"/>
            <a:ext cx="3100552" cy="31005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(zvnútorniť)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Navzájom sa deliť s objavenými skutočnosťami.</a:t>
            </a:r>
            <a:endParaRPr lang="sk-SK" sz="2400" dirty="0"/>
          </a:p>
        </p:txBody>
      </p:sp>
      <p:pic>
        <p:nvPicPr>
          <p:cNvPr id="7" name="Zástupný symbol obsahu 6" descr="share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58869" y="2125663"/>
            <a:ext cx="3778250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(zvnútorniť)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Konfrontácia so životom.</a:t>
            </a:r>
            <a:endParaRPr lang="sk-SK" sz="2400" dirty="0"/>
          </a:p>
        </p:txBody>
      </p:sp>
      <p:pic>
        <p:nvPicPr>
          <p:cNvPr id="7" name="Zástupný symbol obsahu 6" descr="42_dispute_and_arguments-512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91375" y="2127746"/>
            <a:ext cx="4313238" cy="37740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(zvnútorniť)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Vytvoriť priestor pre aplikáciu formou modlitby a ňou zakončiť stretnutie.</a:t>
            </a:r>
            <a:endParaRPr lang="sk-SK" sz="2400" dirty="0"/>
          </a:p>
        </p:txBody>
      </p:sp>
      <p:pic>
        <p:nvPicPr>
          <p:cNvPr id="7" name="Zástupný symbol obsahu 6" descr="praying-hands-512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58869" y="2125663"/>
            <a:ext cx="3778250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Ak by sme vynechali túto etapu, zabudli by sme, že Božie slovo je živé, slovo života a je nástrojom obrátenia.</a:t>
            </a:r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Interiorizovať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(zvnútorniť)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Pozor!</a:t>
            </a:r>
          </a:p>
        </p:txBody>
      </p:sp>
      <p:pic>
        <p:nvPicPr>
          <p:cNvPr id="5" name="Obrázok 4" descr="7a01a388ac82cbbc3111fff728ce2e1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71697" y="3004932"/>
            <a:ext cx="3972724" cy="3306529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r>
              <a:rPr lang="sk-SK" sz="3800" dirty="0" smtClean="0"/>
              <a:t>Autor prezentácie: </a:t>
            </a:r>
            <a:r>
              <a:rPr lang="sk-SK" sz="3800" b="1" dirty="0" smtClean="0"/>
              <a:t>Sr. </a:t>
            </a:r>
            <a:r>
              <a:rPr lang="sk-SK" sz="3800" b="1" dirty="0" err="1" smtClean="0"/>
              <a:t>Faustína</a:t>
            </a:r>
            <a:r>
              <a:rPr lang="sk-SK" sz="3800" b="1" dirty="0" smtClean="0"/>
              <a:t> </a:t>
            </a:r>
            <a:r>
              <a:rPr lang="sk-SK" sz="3800" b="1" dirty="0" err="1" smtClean="0"/>
              <a:t>Zaťková</a:t>
            </a:r>
            <a:r>
              <a:rPr lang="sk-SK" sz="3800" b="1" dirty="0" smtClean="0"/>
              <a:t>, FDC</a:t>
            </a:r>
          </a:p>
          <a:p>
            <a:pPr>
              <a:lnSpc>
                <a:spcPct val="170000"/>
              </a:lnSpc>
            </a:pPr>
            <a:r>
              <a:rPr lang="sk-SK" sz="3800" dirty="0" smtClean="0"/>
              <a:t>Spracované </a:t>
            </a:r>
            <a:r>
              <a:rPr lang="sk-SK" sz="3800" dirty="0" smtClean="0"/>
              <a:t>podľa: </a:t>
            </a:r>
            <a:r>
              <a:rPr lang="sk-SK" sz="3800" b="1" dirty="0" smtClean="0"/>
              <a:t>ThDr. Jozef </a:t>
            </a:r>
            <a:r>
              <a:rPr lang="sk-SK" sz="3800" b="1" dirty="0" err="1" smtClean="0"/>
              <a:t>Šelinga</a:t>
            </a:r>
            <a:r>
              <a:rPr lang="sk-SK" sz="3800" b="1" dirty="0" smtClean="0"/>
              <a:t>, Biblická katechéza dospievajúcej mládeže.</a:t>
            </a:r>
            <a:endParaRPr lang="sk-SK" sz="3800" b="1" dirty="0"/>
          </a:p>
        </p:txBody>
      </p:sp>
    </p:spTree>
    <p:extLst>
      <p:ext uri="{BB962C8B-B14F-4D97-AF65-F5344CB8AC3E}">
        <p14:creationId xmlns:p14="http://schemas.microsoft.com/office/powerpoint/2010/main" val="182363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dirty="0" smtClean="0"/>
              <a:t>Dôležité je všímať si dve skutočnosti: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sk-SK" sz="2400" dirty="0" smtClean="0"/>
              <a:t>Žiakov viesť k vytvoreniu dispozície </a:t>
            </a:r>
            <a:r>
              <a:rPr lang="sk-SK" sz="2400" b="1" dirty="0" smtClean="0"/>
              <a:t>pre počúvanie Boha</a:t>
            </a:r>
            <a:r>
              <a:rPr lang="sk-SK" sz="2400" dirty="0" smtClean="0"/>
              <a:t>, ktorý nám hovorí. „Hovor, Pane, tvoj sluha počúva,“ vyslovil kedysi mladý Samuel (1 Sam 3,9). Otvoril si srdce Duchu Svätému a bol pripravený prijať jeho neočakávané výzvy a neustále udržiaval tento stav počúvania, aby nakoniec jasne počul Boží hlas, ktorý sa mu prihovára. To je základný postup každej opravdivej práce s Písmom svätým.</a:t>
            </a:r>
          </a:p>
        </p:txBody>
      </p:sp>
      <p:pic>
        <p:nvPicPr>
          <p:cNvPr id="8" name="Obrázok 7" descr="images1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81888" y="4553950"/>
            <a:ext cx="2143424" cy="2143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dirty="0" smtClean="0"/>
              <a:t>Dôležité je všímať si dve skutočnosti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 algn="just">
              <a:buFont typeface="+mj-lt"/>
              <a:buAutoNum type="arabicPeriod" startAt="2"/>
            </a:pPr>
            <a:r>
              <a:rPr lang="sk-SK" sz="2400" dirty="0" smtClean="0"/>
              <a:t>Mládež nie je  vždy ochotná prijať prácu s Písmom. Neustále treba </a:t>
            </a:r>
            <a:r>
              <a:rPr lang="sk-SK" sz="2400" b="1" dirty="0" smtClean="0"/>
              <a:t>vzbudzovať záujem </a:t>
            </a:r>
            <a:r>
              <a:rPr lang="sk-SK" sz="2400" dirty="0" smtClean="0"/>
              <a:t>o takýto druh práce a vytvárať vhodné podmienky, aby to bola vítaná činnosť.</a:t>
            </a:r>
          </a:p>
          <a:p>
            <a:endParaRPr lang="sk-SK" sz="2400" dirty="0"/>
          </a:p>
        </p:txBody>
      </p:sp>
      <p:pic>
        <p:nvPicPr>
          <p:cNvPr id="5" name="Zástupný symbol obsahu 4" descr="50-512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58869" y="2125663"/>
            <a:ext cx="3778250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sz="2800" dirty="0" smtClean="0"/>
              <a:t>Začať s rozprávaním textu a nechať domyslieť, čo nasleduje.</a:t>
            </a:r>
          </a:p>
          <a:p>
            <a:endParaRPr lang="sk-SK" dirty="0"/>
          </a:p>
        </p:txBody>
      </p:sp>
      <p:pic>
        <p:nvPicPr>
          <p:cNvPr id="4" name="Obrázok 3" descr="676385-200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39702" y="3630607"/>
            <a:ext cx="2539683" cy="2539683"/>
          </a:xfrm>
          <a:prstGeom prst="rect">
            <a:avLst/>
          </a:prstGeom>
        </p:spPr>
      </p:pic>
      <p:pic>
        <p:nvPicPr>
          <p:cNvPr id="5" name="Obrázok 4" descr="idea-512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61433" y="3016468"/>
            <a:ext cx="3218793" cy="3218793"/>
          </a:xfrm>
          <a:prstGeom prst="rect">
            <a:avLst/>
          </a:prstGeom>
        </p:spPr>
      </p:pic>
      <p:sp>
        <p:nvSpPr>
          <p:cNvPr id="6" name="Šípka doprava 5"/>
          <p:cNvSpPr/>
          <p:nvPr/>
        </p:nvSpPr>
        <p:spPr>
          <a:xfrm>
            <a:off x="6432331" y="455097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Z textu vybrať slovo za slovom, písať ich postupne na tabuľu a žiaci hádajú, o ktorú udalosť alebo príbeh ide.</a:t>
            </a:r>
          </a:p>
          <a:p>
            <a:pPr algn="just"/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prostriedky:</a:t>
            </a:r>
            <a:endParaRPr lang="sk-SK" dirty="0"/>
          </a:p>
        </p:txBody>
      </p:sp>
      <p:pic>
        <p:nvPicPr>
          <p:cNvPr id="5" name="Obrázok 4" descr="index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contrast="20000"/>
          </a:blip>
          <a:stretch>
            <a:fillRect/>
          </a:stretch>
        </p:blipFill>
        <p:spPr>
          <a:xfrm>
            <a:off x="5875775" y="3492554"/>
            <a:ext cx="2143125" cy="2143125"/>
          </a:xfrm>
          <a:prstGeom prst="rect">
            <a:avLst/>
          </a:prstGeom>
        </p:spPr>
      </p:pic>
      <p:pic>
        <p:nvPicPr>
          <p:cNvPr id="6" name="Obrázok 5" descr="19-512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10000" contrast="20000"/>
          </a:blip>
          <a:stretch>
            <a:fillRect/>
          </a:stretch>
        </p:blipFill>
        <p:spPr>
          <a:xfrm>
            <a:off x="2480441" y="3415861"/>
            <a:ext cx="2409497" cy="2409497"/>
          </a:xfrm>
          <a:prstGeom prst="rect">
            <a:avLst/>
          </a:prstGeom>
        </p:spPr>
      </p:pic>
      <p:pic>
        <p:nvPicPr>
          <p:cNvPr id="11" name="Obrázok 10" descr="checklist-png-5.png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44000" y="3331779"/>
            <a:ext cx="2388476" cy="2388476"/>
          </a:xfrm>
          <a:prstGeom prst="rect">
            <a:avLst/>
          </a:prstGeom>
        </p:spPr>
      </p:pic>
      <p:sp>
        <p:nvSpPr>
          <p:cNvPr id="12" name="Šípka doprava 11"/>
          <p:cNvSpPr/>
          <p:nvPr/>
        </p:nvSpPr>
        <p:spPr>
          <a:xfrm>
            <a:off x="4656082" y="418311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3" name="Šípka doprava 12"/>
          <p:cNvSpPr/>
          <p:nvPr/>
        </p:nvSpPr>
        <p:spPr>
          <a:xfrm>
            <a:off x="8177049" y="416209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400" dirty="0" smtClean="0"/>
              <a:t>Rozdať text, na ktorom chýbajú niektoré slová. Tieto slová sa nachádzajú poprehadzované pod textom.</a:t>
            </a:r>
          </a:p>
          <a:p>
            <a:endParaRPr lang="sk-SK" sz="24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prostriedky:</a:t>
            </a:r>
            <a:endParaRPr lang="sk-SK" dirty="0"/>
          </a:p>
        </p:txBody>
      </p:sp>
      <p:pic>
        <p:nvPicPr>
          <p:cNvPr id="5" name="Obrázok 4" descr="e-podpis.pn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23944" y="3134710"/>
            <a:ext cx="2953407" cy="2953407"/>
          </a:xfrm>
          <a:prstGeom prst="rect">
            <a:avLst/>
          </a:prstGeom>
        </p:spPr>
      </p:pic>
      <p:pic>
        <p:nvPicPr>
          <p:cNvPr id="7" name="Obrázok 6" descr="broadcast-icon-512px-549ee945v1_site_icon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contrast="20000"/>
          </a:blip>
          <a:stretch>
            <a:fillRect/>
          </a:stretch>
        </p:blipFill>
        <p:spPr>
          <a:xfrm>
            <a:off x="1355493" y="3079531"/>
            <a:ext cx="3029947" cy="3029947"/>
          </a:xfrm>
          <a:prstGeom prst="rect">
            <a:avLst/>
          </a:prstGeom>
        </p:spPr>
      </p:pic>
      <p:pic>
        <p:nvPicPr>
          <p:cNvPr id="25602" name="Picture 2" descr="Výsledok vyhľadávania obrázkov pre dopyt assign icon 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10000" contrast="20000"/>
          </a:blip>
          <a:srcRect/>
          <a:stretch>
            <a:fillRect/>
          </a:stretch>
        </p:blipFill>
        <p:spPr bwMode="auto">
          <a:xfrm flipH="1">
            <a:off x="8471337" y="3041049"/>
            <a:ext cx="3158905" cy="3158906"/>
          </a:xfrm>
          <a:prstGeom prst="rect">
            <a:avLst/>
          </a:prstGeom>
          <a:noFill/>
        </p:spPr>
      </p:pic>
      <p:sp>
        <p:nvSpPr>
          <p:cNvPr id="9" name="Šípka doprava 8"/>
          <p:cNvSpPr/>
          <p:nvPr/>
        </p:nvSpPr>
        <p:spPr>
          <a:xfrm>
            <a:off x="4141075" y="45930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0" name="Šípka doprava 9"/>
          <p:cNvSpPr/>
          <p:nvPr/>
        </p:nvSpPr>
        <p:spPr>
          <a:xfrm>
            <a:off x="7641022" y="456149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800" dirty="0" smtClean="0"/>
              <a:t>Dať k dispozícii „osemsmerovku“. Úlohou bude označiť udalosť, ktorú tvoria nájdené slová.</a:t>
            </a:r>
          </a:p>
          <a:p>
            <a:endParaRPr lang="sk-SK" sz="28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Vzbudiť záujem o text</a:t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Pedagogické prostriedky:</a:t>
            </a:r>
            <a:endParaRPr lang="sk-SK" dirty="0"/>
          </a:p>
        </p:txBody>
      </p:sp>
      <p:pic>
        <p:nvPicPr>
          <p:cNvPr id="5" name="Obrázok 4" descr="index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65683" y="3082159"/>
            <a:ext cx="2992819" cy="2992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milyTree04_16x9.potx" id="{B964823B-9989-4770-AD4F-CD518EC6023C}" vid="{1B7A11DD-A8BF-4C0B-8348-71949B7D9C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1664</TotalTime>
  <Words>615</Words>
  <Application>Microsoft Office PowerPoint</Application>
  <PresentationFormat>Širokouhlá</PresentationFormat>
  <Paragraphs>85</Paragraphs>
  <Slides>35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35</vt:i4>
      </vt:variant>
    </vt:vector>
  </HeadingPairs>
  <TitlesOfParts>
    <vt:vector size="39" baseType="lpstr">
      <vt:lpstr>Arial</vt:lpstr>
      <vt:lpstr>Century Gothic</vt:lpstr>
      <vt:lpstr>Wingdings 3</vt:lpstr>
      <vt:lpstr>Wisp</vt:lpstr>
      <vt:lpstr>Metodológia biblickej katechézy</vt:lpstr>
      <vt:lpstr> 1. Vzbudiť záujem o text 2. Prijať text 3. Rozoberať text 4. Interiorizovať (zvnútoniť) text</vt:lpstr>
      <vt:lpstr>Vzbudiť záujem o text Cieľ:</vt:lpstr>
      <vt:lpstr>Vzbudiť záujem o text Dôležité je všímať si dve skutočnosti:</vt:lpstr>
      <vt:lpstr>Vzbudiť záujem o text Dôležité je všímať si dve skutočnosti</vt:lpstr>
      <vt:lpstr>Vzbudiť záujem o text Pedagogické prostriedky:</vt:lpstr>
      <vt:lpstr>Vzbudiť záujem o text Pedagogické prostriedky:</vt:lpstr>
      <vt:lpstr>Vzbudiť záujem o text Pedagogické prostriedky:</vt:lpstr>
      <vt:lpstr>Vzbudiť záujem o text Pedagogické prostriedky:</vt:lpstr>
      <vt:lpstr>Vzbudiť záujem o text Pedagogické prostriedky:</vt:lpstr>
      <vt:lpstr>Vzbudiť záujem o text Pedagogické prostriedky:</vt:lpstr>
      <vt:lpstr>Vzbudiť záujem o text Pedagogické prostriedky:</vt:lpstr>
      <vt:lpstr>Vzbudiť záujem o text Pozor!</vt:lpstr>
      <vt:lpstr>Prijať text Cieľ</vt:lpstr>
      <vt:lpstr>Prijať text Pedagogické prostriedky</vt:lpstr>
      <vt:lpstr>Prijať text Pedagogické prostriedky</vt:lpstr>
      <vt:lpstr>Prijať text Pedagogické prostriedky</vt:lpstr>
      <vt:lpstr>Prijať text Pedagogické prostriedky</vt:lpstr>
      <vt:lpstr>Prijať text Pedagogické prostriedky</vt:lpstr>
      <vt:lpstr>Prijať text Pozor!</vt:lpstr>
      <vt:lpstr>Rozoberať text Cieľ</vt:lpstr>
      <vt:lpstr>Rozoberať text Pedagogické prostriedky</vt:lpstr>
      <vt:lpstr>Rozoberať text Pedagogické prostriedky</vt:lpstr>
      <vt:lpstr>Rozoberať text Pedagogické prostriedky</vt:lpstr>
      <vt:lpstr>Rozoberať text Pedagogické prostriedky</vt:lpstr>
      <vt:lpstr>Rozoberať text Pozor!</vt:lpstr>
      <vt:lpstr>Interiorizovať (zvnútorniť) text Cieľ</vt:lpstr>
      <vt:lpstr>Interiorizovať (zvnútorniť) text Pedagogické prostriedky</vt:lpstr>
      <vt:lpstr>Interiorizovať (zvnútorniť) text Pedagogické prostriedky</vt:lpstr>
      <vt:lpstr>Interiorizovať (zvnútorniť) text Pedagogické prostriedky</vt:lpstr>
      <vt:lpstr>Interiorizovať (zvnútorniť) text Pedagogické prostriedky</vt:lpstr>
      <vt:lpstr>Interiorizovať (zvnútorniť) text Pedagogické prostriedky</vt:lpstr>
      <vt:lpstr>Interiorizovať (zvnútorniť) text Pedagogické prostriedky</vt:lpstr>
      <vt:lpstr>Interiorizovať (zvnútorniť) text Pozor!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Tree</dc:title>
  <dc:creator>Faustina</dc:creator>
  <cp:lastModifiedBy>Jozef Adamkovič</cp:lastModifiedBy>
  <cp:revision>91</cp:revision>
  <dcterms:created xsi:type="dcterms:W3CDTF">2014-04-17T23:05:50Z</dcterms:created>
  <dcterms:modified xsi:type="dcterms:W3CDTF">2018-09-28T09:45:10Z</dcterms:modified>
</cp:coreProperties>
</file>