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30" name="Zástupný symbol dátumu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77BE-B7B7-407E-8A75-DB22B77BEC79}" type="datetimeFigureOut">
              <a:rPr lang="sk-SK" smtClean="0"/>
              <a:t>11. 1. 2018</a:t>
            </a:fld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27" name="Zástupný symbol čísla snímky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C08A-16D6-4947-BBE0-E852437FBF37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77BE-B7B7-407E-8A75-DB22B77BEC79}" type="datetimeFigureOut">
              <a:rPr lang="sk-SK" smtClean="0"/>
              <a:t>11. 1. 2018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C08A-16D6-4947-BBE0-E852437FBF37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77BE-B7B7-407E-8A75-DB22B77BEC79}" type="datetimeFigureOut">
              <a:rPr lang="sk-SK" smtClean="0"/>
              <a:t>11. 1. 2018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C08A-16D6-4947-BBE0-E852437FBF37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77BE-B7B7-407E-8A75-DB22B77BEC79}" type="datetimeFigureOut">
              <a:rPr lang="sk-SK" smtClean="0"/>
              <a:t>11. 1. 2018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C08A-16D6-4947-BBE0-E852437FBF37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77BE-B7B7-407E-8A75-DB22B77BEC79}" type="datetimeFigureOut">
              <a:rPr lang="sk-SK" smtClean="0"/>
              <a:t>11. 1. 2018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C08A-16D6-4947-BBE0-E852437FBF37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77BE-B7B7-407E-8A75-DB22B77BEC79}" type="datetimeFigureOut">
              <a:rPr lang="sk-SK" smtClean="0"/>
              <a:t>11. 1. 2018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C08A-16D6-4947-BBE0-E852437FBF37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77BE-B7B7-407E-8A75-DB22B77BEC79}" type="datetimeFigureOut">
              <a:rPr lang="sk-SK" smtClean="0"/>
              <a:t>11. 1. 2018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C08A-16D6-4947-BBE0-E852437FBF37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77BE-B7B7-407E-8A75-DB22B77BEC79}" type="datetimeFigureOut">
              <a:rPr lang="sk-SK" smtClean="0"/>
              <a:t>11. 1. 2018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C08A-16D6-4947-BBE0-E852437FBF37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77BE-B7B7-407E-8A75-DB22B77BEC79}" type="datetimeFigureOut">
              <a:rPr lang="sk-SK" smtClean="0"/>
              <a:t>11. 1. 2018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C08A-16D6-4947-BBE0-E852437FBF37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77BE-B7B7-407E-8A75-DB22B77BEC79}" type="datetimeFigureOut">
              <a:rPr lang="sk-SK" smtClean="0"/>
              <a:t>11. 1. 2018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C08A-16D6-4947-BBE0-E852437FBF37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s jedným odstrihnutým a zaobleným roho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uhlý trojuho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77BE-B7B7-407E-8A75-DB22B77BEC79}" type="datetimeFigureOut">
              <a:rPr lang="sk-SK" smtClean="0"/>
              <a:t>11. 1. 2018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87DC08A-16D6-4947-BBE0-E852437FBF37}" type="slidenum">
              <a:rPr lang="sk-SK" smtClean="0"/>
              <a:t>‹#›</a:t>
            </a:fld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10" name="Voľná form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ľná form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ľná form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ľná form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nadpis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0" name="Zástupný symbol textu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59B77BE-B7B7-407E-8A75-DB22B77BEC79}" type="datetimeFigureOut">
              <a:rPr lang="sk-SK" smtClean="0"/>
              <a:t>11. 1. 2018</a:t>
            </a:fld>
            <a:endParaRPr lang="sk-SK"/>
          </a:p>
        </p:txBody>
      </p:sp>
      <p:sp>
        <p:nvSpPr>
          <p:cNvPr id="22" name="Zástupný symbol päty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87DC08A-16D6-4947-BBE0-E852437FBF37}" type="slidenum">
              <a:rPr lang="sk-SK" smtClean="0"/>
              <a:t>‹#›</a:t>
            </a:fld>
            <a:endParaRPr lang="sk-SK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ľná form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ľná form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Etika práce a podnikania</a:t>
            </a:r>
            <a:endParaRPr lang="sk-SK" dirty="0"/>
          </a:p>
        </p:txBody>
      </p:sp>
      <p:sp>
        <p:nvSpPr>
          <p:cNvPr id="4" name="Obdĺžnik 3"/>
          <p:cNvSpPr/>
          <p:nvPr/>
        </p:nvSpPr>
        <p:spPr>
          <a:xfrm>
            <a:off x="1547664" y="4365104"/>
            <a:ext cx="3839577" cy="12958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sk-SK" dirty="0" smtClean="0"/>
              <a:t>Mgr. Lucia Belanská</a:t>
            </a:r>
          </a:p>
          <a:p>
            <a:pPr>
              <a:lnSpc>
                <a:spcPct val="150000"/>
              </a:lnSpc>
            </a:pPr>
            <a:r>
              <a:rPr lang="sk-SK" dirty="0"/>
              <a:t>Spojená škola sv. Františka </a:t>
            </a:r>
            <a:r>
              <a:rPr lang="sk-SK" dirty="0" smtClean="0"/>
              <a:t>Assiského</a:t>
            </a:r>
          </a:p>
          <a:p>
            <a:pPr>
              <a:lnSpc>
                <a:spcPct val="150000"/>
              </a:lnSpc>
            </a:pPr>
            <a:r>
              <a:rPr lang="sk-SK" dirty="0" smtClean="0"/>
              <a:t>Malacky</a:t>
            </a:r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Etika</a:t>
            </a:r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Súbor noriem, pravidiel a vzťahuje sa na:</a:t>
            </a:r>
          </a:p>
          <a:p>
            <a:r>
              <a:rPr lang="sk-SK" dirty="0" smtClean="0"/>
              <a:t>Spoločenské pravidlá ľudí</a:t>
            </a:r>
          </a:p>
          <a:p>
            <a:r>
              <a:rPr lang="sk-SK" dirty="0" smtClean="0"/>
              <a:t>Individuálne pravidlá konkrétneho človeka</a:t>
            </a:r>
          </a:p>
          <a:p>
            <a:endParaRPr lang="sk-SK" dirty="0" smtClean="0"/>
          </a:p>
          <a:p>
            <a:pPr>
              <a:buNone/>
            </a:pPr>
            <a:r>
              <a:rPr lang="sk-SK" dirty="0" smtClean="0"/>
              <a:t>Zaoberá sa vhodným a správaním ľudí v súkromnom       i verejnom živote; súbor zásad na rozlíšenie :</a:t>
            </a:r>
          </a:p>
          <a:p>
            <a:pPr algn="ctr">
              <a:buNone/>
            </a:pPr>
            <a:r>
              <a:rPr lang="sk-SK" dirty="0" smtClean="0"/>
              <a:t> dobré – zlé</a:t>
            </a:r>
          </a:p>
          <a:p>
            <a:pPr algn="ctr">
              <a:buNone/>
            </a:pPr>
            <a:r>
              <a:rPr lang="sk-SK" dirty="0" smtClean="0"/>
              <a:t>správne - nesprávne</a:t>
            </a:r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Etika práce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sk-SK" dirty="0" smtClean="0"/>
              <a:t>vychádzame z definície práce</a:t>
            </a:r>
          </a:p>
          <a:p>
            <a:pPr>
              <a:buFontTx/>
              <a:buChar char="-"/>
            </a:pPr>
            <a:r>
              <a:rPr lang="sk-SK" dirty="0" smtClean="0"/>
              <a:t>nachádzame pomenovanie pravidiel a ich definíciu vo vzťahu k práci </a:t>
            </a:r>
          </a:p>
          <a:p>
            <a:pPr>
              <a:buFontTx/>
              <a:buChar char="-"/>
            </a:pPr>
            <a:r>
              <a:rPr lang="sk-SK" b="1" dirty="0" smtClean="0">
                <a:solidFill>
                  <a:schemeClr val="bg2">
                    <a:lumMod val="10000"/>
                  </a:schemeClr>
                </a:solidFill>
              </a:rPr>
              <a:t>  „...naplňte zem a podmaňte si ju...“ (</a:t>
            </a:r>
            <a:r>
              <a:rPr lang="sk-SK" b="1" dirty="0" err="1" smtClean="0">
                <a:solidFill>
                  <a:schemeClr val="bg2">
                    <a:lumMod val="10000"/>
                  </a:schemeClr>
                </a:solidFill>
              </a:rPr>
              <a:t>Gn</a:t>
            </a:r>
            <a:r>
              <a:rPr lang="sk-SK" b="1" dirty="0" smtClean="0">
                <a:solidFill>
                  <a:schemeClr val="bg2">
                    <a:lumMod val="10000"/>
                  </a:schemeClr>
                </a:solidFill>
              </a:rPr>
              <a:t> 1,28)</a:t>
            </a:r>
          </a:p>
          <a:p>
            <a:pPr>
              <a:buFontTx/>
              <a:buChar char="-"/>
            </a:pPr>
            <a:r>
              <a:rPr lang="sk-SK" b="1" dirty="0" smtClean="0">
                <a:solidFill>
                  <a:schemeClr val="bg2">
                    <a:lumMod val="10000"/>
                  </a:schemeClr>
                </a:solidFill>
              </a:rPr>
              <a:t>„ v pote tváre budeš dorábať svoj chlieb“ (</a:t>
            </a:r>
            <a:r>
              <a:rPr lang="sk-SK" b="1" dirty="0" err="1" smtClean="0">
                <a:solidFill>
                  <a:schemeClr val="bg2">
                    <a:lumMod val="10000"/>
                  </a:schemeClr>
                </a:solidFill>
              </a:rPr>
              <a:t>Gn</a:t>
            </a:r>
            <a:r>
              <a:rPr lang="sk-SK" b="1" dirty="0" smtClean="0">
                <a:solidFill>
                  <a:schemeClr val="bg2">
                    <a:lumMod val="10000"/>
                  </a:schemeClr>
                </a:solidFill>
              </a:rPr>
              <a:t> 3,19)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>
                <a:solidFill>
                  <a:schemeClr val="bg2">
                    <a:lumMod val="10000"/>
                  </a:schemeClr>
                </a:solidFill>
              </a:rPr>
              <a:t>Práca je cestou na uskutočnenie vládnutia vo viditeľnom svete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>
                <a:solidFill>
                  <a:schemeClr val="bg2">
                    <a:lumMod val="10000"/>
                  </a:schemeClr>
                </a:solidFill>
              </a:rPr>
              <a:t>Je všeobecným povolaním, povolaním spojenom s námahou, ale pre dobro človeka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>
                <a:solidFill>
                  <a:schemeClr val="bg2">
                    <a:lumMod val="10000"/>
                  </a:schemeClr>
                </a:solidFill>
              </a:rPr>
              <a:t>Je dobrom zodpovedajúcim dôstojnosti človeka</a:t>
            </a:r>
          </a:p>
          <a:p>
            <a:pPr>
              <a:buFontTx/>
              <a:buChar char="-"/>
            </a:pPr>
            <a:r>
              <a:rPr lang="sk-SK" dirty="0" smtClean="0">
                <a:solidFill>
                  <a:schemeClr val="bg2">
                    <a:lumMod val="10000"/>
                  </a:schemeClr>
                </a:solidFill>
              </a:rPr>
              <a:t>(</a:t>
            </a:r>
            <a:r>
              <a:rPr lang="sk-SK" sz="2200" dirty="0" err="1" smtClean="0">
                <a:solidFill>
                  <a:schemeClr val="bg2">
                    <a:lumMod val="10000"/>
                  </a:schemeClr>
                </a:solidFill>
              </a:rPr>
              <a:t>porov</a:t>
            </a:r>
            <a:r>
              <a:rPr lang="sk-SK" sz="2200" dirty="0" smtClean="0">
                <a:solidFill>
                  <a:schemeClr val="bg2">
                    <a:lumMod val="10000"/>
                  </a:schemeClr>
                </a:solidFill>
              </a:rPr>
              <a:t>. Ján Pavol II.: </a:t>
            </a:r>
            <a:r>
              <a:rPr lang="sk-SK" sz="2200" dirty="0" err="1" smtClean="0">
                <a:solidFill>
                  <a:schemeClr val="bg2">
                    <a:lumMod val="10000"/>
                  </a:schemeClr>
                </a:solidFill>
              </a:rPr>
              <a:t>Laborem</a:t>
            </a:r>
            <a:r>
              <a:rPr lang="sk-SK" sz="22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sk-SK" sz="2200" dirty="0" err="1" smtClean="0">
                <a:solidFill>
                  <a:schemeClr val="bg2">
                    <a:lumMod val="10000"/>
                  </a:schemeClr>
                </a:solidFill>
              </a:rPr>
              <a:t>exercens</a:t>
            </a:r>
            <a:r>
              <a:rPr lang="sk-SK" sz="2200" dirty="0" smtClean="0">
                <a:solidFill>
                  <a:schemeClr val="bg2">
                    <a:lumMod val="10000"/>
                  </a:schemeClr>
                </a:solidFill>
              </a:rPr>
              <a:t> 9)</a:t>
            </a:r>
            <a:endParaRPr lang="sk-SK" sz="22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k-SK" b="1" dirty="0" smtClean="0"/>
              <a:t>Boh obdaroval človeka </a:t>
            </a:r>
            <a:r>
              <a:rPr lang="sk-SK" b="1" i="1" dirty="0" smtClean="0">
                <a:solidFill>
                  <a:srgbClr val="FF0000"/>
                </a:solidFill>
              </a:rPr>
              <a:t>rozumnosťou, obrazotvornosťou a vnímavosťou </a:t>
            </a:r>
            <a:r>
              <a:rPr lang="sk-SK" b="1" dirty="0" smtClean="0"/>
              <a:t>a tým mu dal možnosť </a:t>
            </a:r>
            <a:r>
              <a:rPr lang="sk-SK" b="1" i="1" dirty="0" smtClean="0">
                <a:solidFill>
                  <a:srgbClr val="FF0000"/>
                </a:solidFill>
              </a:rPr>
              <a:t>zavŕšiť</a:t>
            </a:r>
            <a:r>
              <a:rPr lang="sk-SK" b="1" i="1" dirty="0" smtClean="0"/>
              <a:t> </a:t>
            </a:r>
            <a:r>
              <a:rPr lang="sk-SK" b="1" dirty="0" smtClean="0"/>
              <a:t>určitým spôsobom svoje </a:t>
            </a:r>
            <a:r>
              <a:rPr lang="sk-SK" b="1" i="1" dirty="0" smtClean="0">
                <a:solidFill>
                  <a:srgbClr val="FF0000"/>
                </a:solidFill>
              </a:rPr>
              <a:t>dielo... </a:t>
            </a:r>
            <a:r>
              <a:rPr lang="sk-SK" b="1" dirty="0" smtClean="0"/>
              <a:t>Každý pracujúci je zároveň </a:t>
            </a:r>
            <a:r>
              <a:rPr lang="sk-SK" b="1" i="1" dirty="0" smtClean="0">
                <a:solidFill>
                  <a:srgbClr val="FF0000"/>
                </a:solidFill>
              </a:rPr>
              <a:t>tvorcom.</a:t>
            </a:r>
            <a:r>
              <a:rPr lang="sk-SK" b="1" dirty="0" smtClean="0"/>
              <a:t>...vtláča hmote svoj znak a sám získava na húževnatosti, dôvtipnosti a vynachádzavosti.</a:t>
            </a:r>
          </a:p>
          <a:p>
            <a:r>
              <a:rPr lang="sk-SK" b="1" dirty="0" smtClean="0"/>
              <a:t>Ba čo viac, práca konaná spoločne, v účasti na spoločných dobrách, nádejach, utrpeniach, túžbach a radostiach, zjednocuje vôle, zbližuje mysle a stmeľuje srdcia: </a:t>
            </a:r>
            <a:r>
              <a:rPr lang="sk-SK" b="1" i="1" dirty="0" smtClean="0">
                <a:solidFill>
                  <a:srgbClr val="FF0000"/>
                </a:solidFill>
              </a:rPr>
              <a:t>pri práci ľudia zisťujú, že sú bratmi.</a:t>
            </a:r>
          </a:p>
          <a:p>
            <a:r>
              <a:rPr lang="sk-SK" dirty="0" smtClean="0"/>
              <a:t>(</a:t>
            </a:r>
            <a:r>
              <a:rPr lang="sk-SK" dirty="0" err="1" smtClean="0"/>
              <a:t>porov</a:t>
            </a:r>
            <a:r>
              <a:rPr lang="sk-SK" dirty="0" smtClean="0"/>
              <a:t>. Ján XXIII.: </a:t>
            </a:r>
            <a:r>
              <a:rPr lang="sk-SK" dirty="0" err="1" smtClean="0"/>
              <a:t>Populorum</a:t>
            </a:r>
            <a:r>
              <a:rPr lang="sk-SK" dirty="0" smtClean="0"/>
              <a:t> </a:t>
            </a:r>
            <a:r>
              <a:rPr lang="sk-SK" dirty="0" err="1" smtClean="0"/>
              <a:t>progressio</a:t>
            </a:r>
            <a:r>
              <a:rPr lang="sk-SK" dirty="0" smtClean="0"/>
              <a:t> 27)</a:t>
            </a:r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Etika podnikania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Súhrn pravidiel, podľa ktorých by sa mal jedinec v podnikaní správať</a:t>
            </a:r>
          </a:p>
          <a:p>
            <a:endParaRPr lang="sk-SK" dirty="0" smtClean="0"/>
          </a:p>
          <a:p>
            <a:r>
              <a:rPr lang="sk-SK" dirty="0" smtClean="0"/>
              <a:t>Úloha riadiacich zamestnancov: dávať do súladu protichodné hodnoty: </a:t>
            </a:r>
            <a:r>
              <a:rPr lang="sk-SK" u="sng" dirty="0" smtClean="0"/>
              <a:t>vlastné priania a požiadavky firmy </a:t>
            </a:r>
            <a:r>
              <a:rPr lang="sk-SK" u="sng" dirty="0" err="1" smtClean="0"/>
              <a:t>versus</a:t>
            </a:r>
            <a:r>
              <a:rPr lang="sk-SK" u="sng" dirty="0" smtClean="0"/>
              <a:t> priania a požiadavky zamestnancov a spoločnosti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dirty="0" smtClean="0"/>
              <a:t>Neetické správanie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Klamstvo</a:t>
            </a:r>
          </a:p>
          <a:p>
            <a:r>
              <a:rPr lang="sk-SK" dirty="0" smtClean="0"/>
              <a:t>Ohováranie</a:t>
            </a:r>
          </a:p>
          <a:p>
            <a:r>
              <a:rPr lang="sk-SK" dirty="0" smtClean="0"/>
              <a:t>Dobrovoľná platobná neschopnosť</a:t>
            </a:r>
          </a:p>
          <a:p>
            <a:r>
              <a:rPr lang="sk-SK" dirty="0" smtClean="0"/>
              <a:t>Nepriznanie primeranej mzdy zamestnancom</a:t>
            </a:r>
          </a:p>
          <a:p>
            <a:r>
              <a:rPr lang="sk-SK" dirty="0" smtClean="0"/>
              <a:t>Korupcia, klientelizmus</a:t>
            </a:r>
          </a:p>
          <a:p>
            <a:r>
              <a:rPr lang="sk-SK" dirty="0" err="1" smtClean="0"/>
              <a:t>lobing</a:t>
            </a:r>
            <a:endParaRPr lang="sk-SK" dirty="0" smtClean="0"/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418484"/>
          </a:xfrm>
        </p:spPr>
        <p:txBody>
          <a:bodyPr>
            <a:normAutofit fontScale="90000"/>
          </a:bodyPr>
          <a:lstStyle/>
          <a:p>
            <a:pPr algn="ctr"/>
            <a:r>
              <a:rPr lang="sk-SK" dirty="0" smtClean="0"/>
              <a:t>Čo prináša etické a neetické podnikanie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u="sng" dirty="0" smtClean="0"/>
              <a:t>Dodržiavanie podnikateľskej etiky </a:t>
            </a:r>
            <a:r>
              <a:rPr lang="sk-SK" dirty="0" smtClean="0"/>
              <a:t>môže najskôr spôsobiť podnikateľovi znížený zisk, ale v dlhodobom horizonte môže iba zarobiť – </a:t>
            </a:r>
            <a:r>
              <a:rPr lang="sk-SK" i="1" dirty="0" smtClean="0">
                <a:solidFill>
                  <a:srgbClr val="FF0000"/>
                </a:solidFill>
              </a:rPr>
              <a:t>dobré meno je podmienkou dlhodobého úspechu, je to atribút, na ktorý zákazníci a obchodní partneri veľmi dobre reagujú</a:t>
            </a:r>
          </a:p>
          <a:p>
            <a:r>
              <a:rPr lang="sk-SK" u="sng" dirty="0" smtClean="0"/>
              <a:t>Neetické podnikanie </a:t>
            </a:r>
            <a:r>
              <a:rPr lang="sk-SK" dirty="0" smtClean="0"/>
              <a:t>prináša vo svojom dôsledku nielen </a:t>
            </a:r>
            <a:r>
              <a:rPr lang="sk-SK" i="1" dirty="0" smtClean="0">
                <a:solidFill>
                  <a:srgbClr val="FF0000"/>
                </a:solidFill>
              </a:rPr>
              <a:t>zlú povesť, ale aj sankcie zo strany trestného práva.</a:t>
            </a:r>
            <a:endParaRPr lang="sk-SK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uxusn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</TotalTime>
  <Words>338</Words>
  <Application>Microsoft Office PowerPoint</Application>
  <PresentationFormat>Prezentácia na obrazovke (4:3)</PresentationFormat>
  <Paragraphs>38</Paragraphs>
  <Slides>7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12" baseType="lpstr">
      <vt:lpstr>Calibri</vt:lpstr>
      <vt:lpstr>Constantia</vt:lpstr>
      <vt:lpstr>Wingdings</vt:lpstr>
      <vt:lpstr>Wingdings 2</vt:lpstr>
      <vt:lpstr>Tok</vt:lpstr>
      <vt:lpstr>Etika práce a podnikania</vt:lpstr>
      <vt:lpstr>Etika</vt:lpstr>
      <vt:lpstr>Etika práce</vt:lpstr>
      <vt:lpstr>Prezentácia programu PowerPoint</vt:lpstr>
      <vt:lpstr>Etika podnikania</vt:lpstr>
      <vt:lpstr>Neetické správanie</vt:lpstr>
      <vt:lpstr>Čo prináša etické a neetické podnikanie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práce a podnikania</dc:title>
  <dc:creator>SpsFA</dc:creator>
  <cp:lastModifiedBy>Jozef Adamkovič</cp:lastModifiedBy>
  <cp:revision>19</cp:revision>
  <dcterms:created xsi:type="dcterms:W3CDTF">2017-10-10T16:13:13Z</dcterms:created>
  <dcterms:modified xsi:type="dcterms:W3CDTF">2018-01-11T09:53:22Z</dcterms:modified>
</cp:coreProperties>
</file>