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56" r:id="rId2"/>
    <p:sldId id="272" r:id="rId3"/>
    <p:sldId id="267" r:id="rId4"/>
    <p:sldId id="271" r:id="rId5"/>
    <p:sldId id="257" r:id="rId6"/>
    <p:sldId id="263" r:id="rId7"/>
    <p:sldId id="275" r:id="rId8"/>
    <p:sldId id="266" r:id="rId9"/>
    <p:sldId id="260" r:id="rId10"/>
    <p:sldId id="273" r:id="rId11"/>
    <p:sldId id="262" r:id="rId12"/>
    <p:sldId id="276" r:id="rId13"/>
    <p:sldId id="278" r:id="rId14"/>
    <p:sldId id="258" r:id="rId15"/>
    <p:sldId id="279" r:id="rId16"/>
    <p:sldId id="265" r:id="rId17"/>
    <p:sldId id="269" r:id="rId18"/>
    <p:sldId id="281" r:id="rId19"/>
    <p:sldId id="282" r:id="rId20"/>
    <p:sldId id="283" r:id="rId21"/>
    <p:sldId id="270" r:id="rId22"/>
    <p:sldId id="280" r:id="rId23"/>
    <p:sldId id="284" r:id="rId24"/>
    <p:sldId id="259" r:id="rId2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3C158-4A58-4E1C-A12E-EE00726B589F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5AA5C-6694-4BED-8E9F-E92E435ACAB9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5AA5C-6694-4BED-8E9F-E92E435ACAB9}" type="slidenum">
              <a:rPr lang="sk-SK" smtClean="0"/>
              <a:pPr/>
              <a:t>16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D3619-F896-4EB6-B7A7-48CE8F37A66A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9CB0-4B95-40AB-80EA-8FBB124EEF43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01D6-574D-4550-9611-2C494E088320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90E6-7ABD-4D41-BA1B-C1E5424306E9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9A5DC-B966-4A77-8D6F-67BD1A84DD21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336F0-5B25-4805-A1DE-ECE76F37A444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213E-D1AF-406D-BB44-D779D278B8C5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5499B-A430-4ED5-A456-F4B659D07B4E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Zástupný symbol päty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B23F9-FF5F-419E-9E12-ED15837C6F8D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C5EFC-5B3C-46CB-A879-B5121E33E0AE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A062CC0-C742-4E15-9D20-E5FED390D9CB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ľná forma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ľná forma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0EFAF8-BCEB-45F7-AA62-5725BAED4536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1ABFB72-698F-47D8-85D8-A062001D602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patriarchovia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IMAGENES\PNG\Libros\librotr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-220133"/>
            <a:ext cx="8669338" cy="707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 flipH="1">
            <a:off x="4355976" y="164637"/>
            <a:ext cx="4320480" cy="5856651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softEdge rad="12700"/>
          </a:effectLst>
          <a:extLst>
            <a:ext uri="{909E8E84-426E-40DD-AFC4-6F175D3DCCD1}"/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 r="6717" b="954"/>
          <a:stretch>
            <a:fillRect/>
          </a:stretch>
        </p:blipFill>
        <p:spPr bwMode="auto">
          <a:xfrm rot="498730">
            <a:off x="800602" y="8685"/>
            <a:ext cx="3915451" cy="588839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/>
          </a:extLst>
        </p:spPr>
      </p:pic>
      <p:sp>
        <p:nvSpPr>
          <p:cNvPr id="29" name="Obdĺžnik 28"/>
          <p:cNvSpPr/>
          <p:nvPr/>
        </p:nvSpPr>
        <p:spPr>
          <a:xfrm rot="398758">
            <a:off x="1595657" y="840256"/>
            <a:ext cx="27519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Potom nazvala Pána, ktorý k nej hovoril: "Ty si Boh, ktorý si ma videl, lebo" - povedala - "či som azda nevidela toho, ktorý sa na mňa díval?" Preto studňu nazvala studňou </a:t>
            </a:r>
            <a:r>
              <a:rPr lang="sk-SK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Lachaj</a:t>
            </a:r>
            <a:r>
              <a:rPr lang="sk-SK" sz="20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sk-SK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roi</a:t>
            </a:r>
            <a:r>
              <a:rPr lang="sk-SK" sz="20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(studňa Živého, ktorý ma vidí). To je tá medzi </a:t>
            </a:r>
            <a:r>
              <a:rPr lang="sk-SK" sz="2000" dirty="0" err="1" smtClean="0">
                <a:solidFill>
                  <a:schemeClr val="bg1"/>
                </a:solidFill>
                <a:latin typeface="Monotype Corsiva" pitchFamily="66" charset="0"/>
              </a:rPr>
              <a:t>Kádešom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 a </a:t>
            </a:r>
            <a:r>
              <a:rPr lang="sk-SK" sz="2000" dirty="0" err="1" smtClean="0">
                <a:solidFill>
                  <a:schemeClr val="bg1"/>
                </a:solidFill>
                <a:latin typeface="Monotype Corsiva" pitchFamily="66" charset="0"/>
              </a:rPr>
              <a:t>Baradom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. </a:t>
            </a:r>
          </a:p>
          <a:p>
            <a:pPr algn="r"/>
            <a:r>
              <a:rPr lang="sk-SK" sz="14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400" dirty="0" smtClean="0">
                <a:solidFill>
                  <a:schemeClr val="bg1"/>
                </a:solidFill>
                <a:latin typeface="Monotype Corsiva" pitchFamily="66" charset="0"/>
              </a:rPr>
              <a:t> 16, 13-14 </a:t>
            </a:r>
            <a:endParaRPr lang="sk-SK" sz="1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2" name="Obdĺžnik 41"/>
          <p:cNvSpPr/>
          <p:nvPr/>
        </p:nvSpPr>
        <p:spPr>
          <a:xfrm rot="228051">
            <a:off x="5076056" y="2276872"/>
            <a:ext cx="3024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Vtedy sa Izák práve vrátil z cesty od studne </a:t>
            </a:r>
            <a:r>
              <a:rPr lang="sk-SK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Lachaj</a:t>
            </a:r>
            <a:r>
              <a:rPr lang="sk-SK" sz="20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sk-SK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roi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, býval totiž v </a:t>
            </a:r>
            <a:r>
              <a:rPr lang="sk-SK" sz="2000" dirty="0" err="1" smtClean="0">
                <a:solidFill>
                  <a:schemeClr val="bg1"/>
                </a:solidFill>
                <a:latin typeface="Monotype Corsiva" pitchFamily="66" charset="0"/>
              </a:rPr>
              <a:t>Negebe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. Keď sa zvečerievalo, vyšiel Izák na pole, aby si porozmýšľal. Tu zdvihol oči a videl prichádzať ťavy.  Aj Rebeka zdvihla oči a zbadala </a:t>
            </a:r>
            <a:r>
              <a:rPr lang="sk-SK" sz="2000" dirty="0" err="1" smtClean="0">
                <a:solidFill>
                  <a:schemeClr val="bg1"/>
                </a:solidFill>
                <a:latin typeface="Monotype Corsiva" pitchFamily="66" charset="0"/>
              </a:rPr>
              <a:t>lzáka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. Rýchlo zosadla z ťavy...     </a:t>
            </a:r>
            <a:r>
              <a:rPr lang="sk-SK" sz="14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400" dirty="0" smtClean="0">
                <a:solidFill>
                  <a:schemeClr val="bg1"/>
                </a:solidFill>
                <a:latin typeface="Monotype Corsiva" pitchFamily="66" charset="0"/>
              </a:rPr>
              <a:t> 24, 62-64 </a:t>
            </a:r>
            <a:endParaRPr lang="sk-SK" sz="2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10</a:t>
            </a:fld>
            <a:endParaRPr lang="sk-SK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6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Isaac_Rebeka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908720"/>
            <a:ext cx="3214340" cy="48408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ástupný symbol čísla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11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403610_a1f24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340768"/>
            <a:ext cx="4650060" cy="31419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Ezau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12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IMAGENES\PNG\Libros\librotr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-220133"/>
            <a:ext cx="8669338" cy="707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 flipH="1">
            <a:off x="4283968" y="116632"/>
            <a:ext cx="4320480" cy="5856651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softEdge rad="12700"/>
          </a:effectLst>
          <a:extLst>
            <a:ext uri="{909E8E84-426E-40DD-AFC4-6F175D3DCCD1}"/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 r="6717" b="954"/>
          <a:stretch>
            <a:fillRect/>
          </a:stretch>
        </p:blipFill>
        <p:spPr bwMode="auto">
          <a:xfrm rot="498730">
            <a:off x="800602" y="8685"/>
            <a:ext cx="3915451" cy="588839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/>
          </a:extLst>
        </p:spPr>
      </p:pic>
      <p:sp>
        <p:nvSpPr>
          <p:cNvPr id="29" name="Obdĺžnik 28"/>
          <p:cNvSpPr/>
          <p:nvPr/>
        </p:nvSpPr>
        <p:spPr>
          <a:xfrm rot="398758">
            <a:off x="1617795" y="833280"/>
            <a:ext cx="275190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Keď sa deti v jej živote kopali, povedala: "Ak je to tak, prečo som takáto?" A išla sa opýtať Pána. Pán jej povedal: </a:t>
            </a:r>
          </a:p>
          <a:p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"Dva národy sú v tvojom lone </a:t>
            </a:r>
          </a:p>
          <a:p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a dva kmene sa oddelia z tvojho života, národ nad národom bude prevládať a </a:t>
            </a:r>
            <a:r>
              <a:rPr lang="sk-SK" b="1" dirty="0" smtClean="0">
                <a:solidFill>
                  <a:schemeClr val="bg1"/>
                </a:solidFill>
                <a:latin typeface="Monotype Corsiva" pitchFamily="66" charset="0"/>
              </a:rPr>
              <a:t>starší bude slúžiť mladšiemu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."  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</a:p>
          <a:p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</a:t>
            </a:r>
            <a:r>
              <a:rPr lang="sk-SK" sz="14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400" dirty="0" smtClean="0">
                <a:solidFill>
                  <a:schemeClr val="bg1"/>
                </a:solidFill>
                <a:latin typeface="Monotype Corsiva" pitchFamily="66" charset="0"/>
              </a:rPr>
              <a:t> 25, 22-23</a:t>
            </a:r>
            <a:endParaRPr lang="sk-SK" sz="2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2" name="Obdĺžnik 41"/>
          <p:cNvSpPr/>
          <p:nvPr/>
        </p:nvSpPr>
        <p:spPr>
          <a:xfrm rot="228051">
            <a:off x="5177800" y="2090531"/>
            <a:ext cx="302433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Sám išiel napred a </a:t>
            </a:r>
            <a:r>
              <a:rPr lang="sk-SK" b="1" dirty="0" smtClean="0">
                <a:solidFill>
                  <a:schemeClr val="bg1"/>
                </a:solidFill>
                <a:latin typeface="Monotype Corsiva" pitchFamily="66" charset="0"/>
              </a:rPr>
              <a:t>sedem ráz sa poklonil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, kým nedošiel celkom blízko k svojmu bratovi. </a:t>
            </a:r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Ezau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     sa mu však ponáhľal v ústrety, objal ho, padol mu okolo krku a pobozkal ho.</a:t>
            </a:r>
          </a:p>
          <a:p>
            <a:endParaRPr lang="sk-SK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...lebo takto som videl tvoju tvár, ako keby som videl tvár Božiu                      </a:t>
            </a:r>
          </a:p>
          <a:p>
            <a:r>
              <a:rPr lang="sk-SK" sz="1400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</a:t>
            </a:r>
          </a:p>
          <a:p>
            <a:r>
              <a:rPr lang="sk-SK" sz="1400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</a:t>
            </a:r>
            <a:r>
              <a:rPr lang="sk-SK" sz="14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400" dirty="0" smtClean="0">
                <a:solidFill>
                  <a:schemeClr val="bg1"/>
                </a:solidFill>
                <a:latin typeface="Monotype Corsiva" pitchFamily="66" charset="0"/>
              </a:rPr>
              <a:t> 28, 3-4.10</a:t>
            </a:r>
            <a:endParaRPr lang="sk-SK" sz="2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13</a:t>
            </a:fld>
            <a:endParaRPr lang="sk-SK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6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29535414139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412776"/>
            <a:ext cx="4909607" cy="34183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Jakub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14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na\Pictures\Montañas\nature-wallpaper-1440x900-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-6350"/>
            <a:ext cx="9180513" cy="686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IMAGENES\PNG\Libros\librotr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04664"/>
            <a:ext cx="8669338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755576" y="764704"/>
            <a:ext cx="4202697" cy="5400600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/>
          </a:extLst>
        </p:spPr>
      </p:pic>
      <p:sp>
        <p:nvSpPr>
          <p:cNvPr id="5" name="BlokTextu 4"/>
          <p:cNvSpPr txBox="1"/>
          <p:nvPr/>
        </p:nvSpPr>
        <p:spPr>
          <a:xfrm>
            <a:off x="1187624" y="1340768"/>
            <a:ext cx="30963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600" dirty="0" smtClean="0">
                <a:solidFill>
                  <a:schemeClr val="bg1"/>
                </a:solidFill>
                <a:latin typeface="Monotype Corsiva" pitchFamily="66" charset="0"/>
              </a:rPr>
              <a:t>Len Jakub sám zostal. Tu zápasil s ním akýsi muž až do východu zory. Keď onen videl, že ho </a:t>
            </a:r>
            <a:r>
              <a:rPr lang="sk-SK" sz="1600" dirty="0" err="1" smtClean="0">
                <a:solidFill>
                  <a:schemeClr val="bg1"/>
                </a:solidFill>
                <a:latin typeface="Monotype Corsiva" pitchFamily="66" charset="0"/>
              </a:rPr>
              <a:t>neprevládze</a:t>
            </a:r>
            <a:r>
              <a:rPr lang="sk-SK" sz="1600" dirty="0" smtClean="0">
                <a:solidFill>
                  <a:schemeClr val="bg1"/>
                </a:solidFill>
                <a:latin typeface="Monotype Corsiva" pitchFamily="66" charset="0"/>
              </a:rPr>
              <a:t>, dotkol sa jeho </a:t>
            </a:r>
            <a:r>
              <a:rPr lang="sk-SK" sz="1600" dirty="0" err="1" smtClean="0">
                <a:solidFill>
                  <a:schemeClr val="bg1"/>
                </a:solidFill>
                <a:latin typeface="Monotype Corsiva" pitchFamily="66" charset="0"/>
              </a:rPr>
              <a:t>bederného</a:t>
            </a:r>
            <a:r>
              <a:rPr lang="sk-SK" sz="1600" dirty="0" smtClean="0">
                <a:solidFill>
                  <a:schemeClr val="bg1"/>
                </a:solidFill>
                <a:latin typeface="Monotype Corsiva" pitchFamily="66" charset="0"/>
              </a:rPr>
              <a:t> kĺbu, takže Jakubovi sa </a:t>
            </a:r>
            <a:r>
              <a:rPr lang="sk-SK" sz="1600" dirty="0" err="1" smtClean="0">
                <a:solidFill>
                  <a:schemeClr val="bg1"/>
                </a:solidFill>
                <a:latin typeface="Monotype Corsiva" pitchFamily="66" charset="0"/>
              </a:rPr>
              <a:t>bederný</a:t>
            </a:r>
            <a:r>
              <a:rPr lang="sk-SK" sz="1600" dirty="0" smtClean="0">
                <a:solidFill>
                  <a:schemeClr val="bg1"/>
                </a:solidFill>
                <a:latin typeface="Monotype Corsiva" pitchFamily="66" charset="0"/>
              </a:rPr>
              <a:t> kĺb </a:t>
            </a:r>
            <a:r>
              <a:rPr lang="sk-SK" sz="1600" dirty="0" err="1" smtClean="0">
                <a:solidFill>
                  <a:schemeClr val="bg1"/>
                </a:solidFill>
                <a:latin typeface="Monotype Corsiva" pitchFamily="66" charset="0"/>
              </a:rPr>
              <a:t>vykĺboval</a:t>
            </a:r>
            <a:r>
              <a:rPr lang="sk-SK" sz="1600" dirty="0" smtClean="0">
                <a:solidFill>
                  <a:schemeClr val="bg1"/>
                </a:solidFill>
                <a:latin typeface="Monotype Corsiva" pitchFamily="66" charset="0"/>
              </a:rPr>
              <a:t>, kým on s ním zápasil. Potom onen povedal: "Pusť ma, lebo vychodí zora!" On však odpovedal: "Nepustím ťa, kým ma nepožehnáš." Onen mu povedal: "Ako sa voláš?" On mu odpovedal: "Jakub." Vtedy onen povedal: "Nebudeš sa už volať Jakub, ale Izrael, lebo si zápasil s Bohom a s mužmi a zvíťazil si." Jakub povedal: "Prezraď mi svoje meno!" Onen odpovedal: "Prečo sa pýtaš na moje meno?" </a:t>
            </a:r>
            <a:r>
              <a:rPr lang="sk-SK" sz="1600" b="1" dirty="0" smtClean="0">
                <a:solidFill>
                  <a:schemeClr val="bg1"/>
                </a:solidFill>
                <a:latin typeface="Monotype Corsiva" pitchFamily="66" charset="0"/>
              </a:rPr>
              <a:t>A požehnal ho tam</a:t>
            </a:r>
            <a:r>
              <a:rPr lang="sk-SK" sz="16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           </a:t>
            </a:r>
          </a:p>
          <a:p>
            <a:pPr algn="just"/>
            <a:r>
              <a:rPr lang="sk-SK" sz="1200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     </a:t>
            </a:r>
            <a:r>
              <a:rPr lang="sk-SK" sz="12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200" dirty="0" smtClean="0">
                <a:solidFill>
                  <a:schemeClr val="bg1"/>
                </a:solidFill>
                <a:latin typeface="Monotype Corsiva" pitchFamily="66" charset="0"/>
              </a:rPr>
              <a:t>  22,23-30</a:t>
            </a:r>
            <a:endParaRPr lang="sk-SK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15</a:t>
            </a:fld>
            <a:endParaRPr lang="sk-SK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5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Jacob_rach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988840"/>
            <a:ext cx="3973307" cy="26382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ástupný symbol čísla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16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cdn4.uvnimg.c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1556792"/>
            <a:ext cx="5723304" cy="32216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Jozef </a:t>
            </a:r>
            <a:br>
              <a:rPr lang="sk-SK" dirty="0" smtClean="0"/>
            </a:br>
            <a:r>
              <a:rPr lang="sk-SK" dirty="0" smtClean="0"/>
              <a:t>a </a:t>
            </a:r>
            <a:r>
              <a:rPr lang="sk-SK" dirty="0" err="1" smtClean="0"/>
              <a:t>Júda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17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IMAGENES\PNG\Libros\librotr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-220133"/>
            <a:ext cx="8669338" cy="707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 flipH="1">
            <a:off x="4355976" y="164637"/>
            <a:ext cx="4320480" cy="5856651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softEdge rad="12700"/>
          </a:effectLst>
          <a:extLst>
            <a:ext uri="{909E8E84-426E-40DD-AFC4-6F175D3DCCD1}"/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 r="6717" b="954"/>
          <a:stretch>
            <a:fillRect/>
          </a:stretch>
        </p:blipFill>
        <p:spPr bwMode="auto">
          <a:xfrm rot="498730">
            <a:off x="800602" y="8685"/>
            <a:ext cx="3915451" cy="588839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/>
          </a:extLst>
        </p:spPr>
      </p:pic>
      <p:sp>
        <p:nvSpPr>
          <p:cNvPr id="29" name="Obdĺžnik 28"/>
          <p:cNvSpPr/>
          <p:nvPr/>
        </p:nvSpPr>
        <p:spPr>
          <a:xfrm rot="398758">
            <a:off x="1555706" y="910402"/>
            <a:ext cx="275190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Júda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 povedal: "Vyveďte ju, nech ju upália!"  Keď ju vyviedli, poslala svojmu svokrovi odkaz: "Počala som od toho muža, ktorému patrí toto" a dodala: "Pozri, čí je to majetok - tento prsteň, táto šnúra a táto palica!" </a:t>
            </a:r>
            <a:r>
              <a:rPr lang="sk-SK" b="1" dirty="0" err="1" smtClean="0">
                <a:solidFill>
                  <a:schemeClr val="bg1"/>
                </a:solidFill>
                <a:latin typeface="Monotype Corsiva" pitchFamily="66" charset="0"/>
              </a:rPr>
              <a:t>Júda</a:t>
            </a:r>
            <a:r>
              <a:rPr lang="sk-SK" b="1" dirty="0" smtClean="0">
                <a:solidFill>
                  <a:schemeClr val="bg1"/>
                </a:solidFill>
                <a:latin typeface="Monotype Corsiva" pitchFamily="66" charset="0"/>
              </a:rPr>
              <a:t> sa k veciam priznal a povedal: "Ona je spravodlivejšia ako ja. 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Veď prečo som ju nedal svojmu synovi </a:t>
            </a:r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Selovi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!?" No viac nemal s ňou nič.</a:t>
            </a:r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</a:t>
            </a:r>
            <a:r>
              <a:rPr lang="sk-SK" sz="12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200" dirty="0" smtClean="0">
                <a:solidFill>
                  <a:schemeClr val="bg1"/>
                </a:solidFill>
                <a:latin typeface="Monotype Corsiva" pitchFamily="66" charset="0"/>
              </a:rPr>
              <a:t> 38, 25-26</a:t>
            </a:r>
            <a:endParaRPr lang="sk-SK" sz="2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BlokTextu 7"/>
          <p:cNvSpPr txBox="1"/>
          <p:nvPr/>
        </p:nvSpPr>
        <p:spPr>
          <a:xfrm rot="357743">
            <a:off x="4860032" y="600363"/>
            <a:ext cx="3240360" cy="49859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/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Keby som teraz prišiel k tvojmu sluhovi, môjmu otcovi, a chlapec, na ktorom on lipne celou dušou, by nebol s nami, on by zomrel, keby videl, že chlapec nie je s nami, a tvoji sluhovia by naozaj priviedli šediny tvojho sluhu, nášho otca, od bôľu do podsvetia! A pretože sa tvoj sluha otcovi za chlapca zaručil slovami: "Ak ti ho neprivediem späť, celý svoj život budem vinný pred tebou," </a:t>
            </a:r>
            <a:r>
              <a:rPr lang="sk-SK" sz="1700" b="1" dirty="0" smtClean="0">
                <a:solidFill>
                  <a:schemeClr val="bg1"/>
                </a:solidFill>
                <a:latin typeface="Monotype Corsiva" pitchFamily="66" charset="0"/>
              </a:rPr>
              <a:t>tak teraz nech zostane namiesto chlapca tvoj sluha za otroka môjmu pánovi! 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Chlapec však nech odíde so svojimi bratmi! Veď akože by som mohol prísť k svojmu otcovi bez toho, že by bol chlapec so mnou? </a:t>
            </a:r>
            <a:r>
              <a:rPr lang="sk-SK" sz="1700" b="1" dirty="0" smtClean="0">
                <a:solidFill>
                  <a:schemeClr val="bg1"/>
                </a:solidFill>
                <a:latin typeface="Monotype Corsiva" pitchFamily="66" charset="0"/>
              </a:rPr>
              <a:t>Nemohol by som pozerať na trápenie, čo zastihne môjho otca!"                        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               </a:t>
            </a:r>
            <a:r>
              <a:rPr lang="sk-SK" sz="12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200" dirty="0" smtClean="0">
                <a:solidFill>
                  <a:schemeClr val="bg1"/>
                </a:solidFill>
                <a:latin typeface="Monotype Corsiva" pitchFamily="66" charset="0"/>
              </a:rPr>
              <a:t> 44,3</a:t>
            </a:r>
            <a:r>
              <a:rPr lang="sk-SK" sz="12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Monotype Corsiva" pitchFamily="66" charset="0"/>
              </a:rPr>
              <a:t>0-34</a:t>
            </a:r>
          </a:p>
          <a:p>
            <a:pPr algn="just"/>
            <a:endParaRPr lang="sk-SK" sz="1200" b="1" dirty="0" smtClean="0">
              <a:ln w="50800"/>
              <a:solidFill>
                <a:schemeClr val="bg1">
                  <a:shade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18</a:t>
            </a:fld>
            <a:endParaRPr lang="sk-SK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6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čísla snímky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19</a:t>
            </a:fld>
            <a:endParaRPr lang="sk-SK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63688" y="1628800"/>
            <a:ext cx="514883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Čo je obr</a:t>
            </a:r>
            <a:r>
              <a:rPr lang="sk-SK" sz="2400" i="1" dirty="0" smtClean="0"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tenie?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sk-SK" sz="2400" i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sk-SK" sz="1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ctr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Priznanie si viny</a:t>
            </a:r>
            <a:endParaRPr lang="sk-SK" sz="1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ctr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Rozhodnutie viac  nezhrešiť</a:t>
            </a:r>
            <a:endParaRPr lang="sk-SK" sz="1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ctr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Obst</a:t>
            </a:r>
            <a:r>
              <a:rPr lang="sk-SK" sz="2400" i="1" dirty="0" smtClean="0"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ť v</a:t>
            </a:r>
            <a:r>
              <a:rPr lang="sk-SK" sz="2400" i="1" dirty="0" smtClean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novej pr</a:t>
            </a:r>
            <a:r>
              <a:rPr lang="sk-SK" sz="2400" i="1" dirty="0" smtClean="0"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ležitosti zhre</a:t>
            </a:r>
            <a:r>
              <a:rPr lang="sk-SK" sz="2400" i="1" dirty="0" smtClean="0"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lang="sk-SK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iť</a:t>
            </a:r>
            <a:endParaRPr lang="sk-SK" sz="3200" dirty="0" smtClean="0">
              <a:latin typeface="Arial" pitchFamily="34" charset="0"/>
              <a:cs typeface="Arial" pitchFamily="34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sk-S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2699792" y="450912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 err="1" smtClean="0"/>
              <a:t>Júda</a:t>
            </a:r>
            <a:r>
              <a:rPr lang="sk-SK" sz="2000" dirty="0" smtClean="0"/>
              <a:t> obstál v každom stupni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nna\Pictures\Montañas\WaterSky_1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IMAGENES\PNG\Libros\librotr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908720"/>
            <a:ext cx="882014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755576" y="1196752"/>
            <a:ext cx="4320480" cy="5016558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/>
          </a:extLst>
        </p:spPr>
      </p:pic>
      <p:sp>
        <p:nvSpPr>
          <p:cNvPr id="6" name="Obdĺžnik 5"/>
          <p:cNvSpPr/>
          <p:nvPr/>
        </p:nvSpPr>
        <p:spPr>
          <a:xfrm rot="21434285">
            <a:off x="507109" y="1811862"/>
            <a:ext cx="46516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Na počiatku </a:t>
            </a:r>
          </a:p>
          <a:p>
            <a:pPr algn="ctr"/>
            <a:r>
              <a:rPr lang="sk-SK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stvoril Boh </a:t>
            </a:r>
          </a:p>
          <a:p>
            <a:pPr algn="ctr"/>
            <a:r>
              <a:rPr lang="sk-SK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nebo i zem...</a:t>
            </a:r>
            <a:endParaRPr lang="sk-SK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1331640" y="400506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A Boh videl,      že je to dobré.</a:t>
            </a:r>
            <a:endParaRPr lang="sk-SK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2</a:t>
            </a:fld>
            <a:endParaRPr lang="sk-SK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819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čísla snímky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20</a:t>
            </a:fld>
            <a:endParaRPr lang="sk-SK"/>
          </a:p>
        </p:txBody>
      </p:sp>
      <p:sp>
        <p:nvSpPr>
          <p:cNvPr id="3" name="BlokTextu 2"/>
          <p:cNvSpPr txBox="1"/>
          <p:nvPr/>
        </p:nvSpPr>
        <p:spPr>
          <a:xfrm>
            <a:off x="1835696" y="234888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600" dirty="0" smtClean="0">
                <a:latin typeface="Monotype Corsiva" pitchFamily="66" charset="0"/>
              </a:rPr>
              <a:t>Hriech</a:t>
            </a:r>
            <a:r>
              <a:rPr lang="sk-SK" sz="3600" dirty="0" smtClean="0"/>
              <a:t> </a:t>
            </a:r>
            <a:r>
              <a:rPr lang="sk-SK" sz="3600" dirty="0" smtClean="0">
                <a:latin typeface="Monotype Corsiva" pitchFamily="66" charset="0"/>
              </a:rPr>
              <a:t>sa mení na zásluhu?!</a:t>
            </a:r>
          </a:p>
        </p:txBody>
      </p:sp>
      <p:sp>
        <p:nvSpPr>
          <p:cNvPr id="4" name="BlokTextu 3"/>
          <p:cNvSpPr txBox="1"/>
          <p:nvPr/>
        </p:nvSpPr>
        <p:spPr>
          <a:xfrm>
            <a:off x="2771800" y="3789040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 smtClean="0">
                <a:solidFill>
                  <a:srgbClr val="FFC000"/>
                </a:solidFill>
                <a:latin typeface="Monotype Corsiva" pitchFamily="66" charset="0"/>
              </a:rPr>
              <a:t>p o k á n í m     á n 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Israel blessing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484784"/>
            <a:ext cx="6543404" cy="28680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Efraim</a:t>
            </a:r>
            <a:r>
              <a:rPr lang="sk-SK" dirty="0" smtClean="0"/>
              <a:t> </a:t>
            </a:r>
            <a:br>
              <a:rPr lang="sk-SK" dirty="0" smtClean="0"/>
            </a:br>
            <a:r>
              <a:rPr lang="sk-SK" dirty="0" smtClean="0"/>
              <a:t>a </a:t>
            </a:r>
            <a:r>
              <a:rPr lang="sk-SK" dirty="0" err="1" smtClean="0"/>
              <a:t>Manasses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21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na\Pictures\Montañas\nature-wallpaper-1440x900-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-6350"/>
            <a:ext cx="9180513" cy="686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IMAGENES\PNG\Libros\librotr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04664"/>
            <a:ext cx="8669338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755576" y="764704"/>
            <a:ext cx="4202697" cy="5400600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/>
          </a:extLst>
        </p:spPr>
      </p:pic>
      <p:sp>
        <p:nvSpPr>
          <p:cNvPr id="6" name="Obdĺžnik 5"/>
          <p:cNvSpPr/>
          <p:nvPr/>
        </p:nvSpPr>
        <p:spPr>
          <a:xfrm>
            <a:off x="1187624" y="2060848"/>
            <a:ext cx="31683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Jozefovi sa narodili dvaja synovia. Porodila mu ich </a:t>
            </a:r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Asenet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, dcéra </a:t>
            </a:r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Putifara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, kňaza z </a:t>
            </a:r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Heliopolu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. A Jozef nazval prvorodeného </a:t>
            </a:r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Manasses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, hovoriac: "</a:t>
            </a:r>
            <a:r>
              <a:rPr lang="sk-SK" b="1" dirty="0" smtClean="0">
                <a:solidFill>
                  <a:schemeClr val="bg1"/>
                </a:solidFill>
                <a:latin typeface="Monotype Corsiva" pitchFamily="66" charset="0"/>
              </a:rPr>
              <a:t>Boh mi dal zabudnúť na všetko moje nešťastie i na celý môj otcovský dom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!" Druhého nazval </a:t>
            </a:r>
            <a:r>
              <a:rPr lang="sk-SK" dirty="0" err="1" smtClean="0">
                <a:solidFill>
                  <a:schemeClr val="bg1"/>
                </a:solidFill>
                <a:latin typeface="Monotype Corsiva" pitchFamily="66" charset="0"/>
              </a:rPr>
              <a:t>Efraim</a:t>
            </a:r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, vraviac: "</a:t>
            </a:r>
            <a:r>
              <a:rPr lang="sk-SK" b="1" dirty="0" smtClean="0">
                <a:solidFill>
                  <a:schemeClr val="bg1"/>
                </a:solidFill>
                <a:latin typeface="Monotype Corsiva" pitchFamily="66" charset="0"/>
              </a:rPr>
              <a:t>Boh sa mi dal rozplodiť v krajine mojej strasti!" </a:t>
            </a:r>
          </a:p>
          <a:p>
            <a:pPr algn="r"/>
            <a:r>
              <a:rPr lang="sk-SK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sk-SK" sz="12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200" dirty="0" smtClean="0">
                <a:solidFill>
                  <a:schemeClr val="bg1"/>
                </a:solidFill>
                <a:latin typeface="Monotype Corsiva" pitchFamily="66" charset="0"/>
              </a:rPr>
              <a:t>  41,50-52</a:t>
            </a:r>
            <a:endParaRPr lang="sk-SK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22</a:t>
            </a:fld>
            <a:endParaRPr lang="sk-SK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5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čísla snímky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23</a:t>
            </a:fld>
            <a:endParaRPr lang="sk-SK"/>
          </a:p>
        </p:txBody>
      </p:sp>
      <p:pic>
        <p:nvPicPr>
          <p:cNvPr id="3" name="Obrázok 2" descr="doho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988840"/>
            <a:ext cx="4283546" cy="28422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čísla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24</a:t>
            </a:fld>
            <a:endParaRPr lang="sk-SK"/>
          </a:p>
        </p:txBody>
      </p:sp>
      <p:sp>
        <p:nvSpPr>
          <p:cNvPr id="4" name="BlokTextu 3"/>
          <p:cNvSpPr txBox="1"/>
          <p:nvPr/>
        </p:nvSpPr>
        <p:spPr>
          <a:xfrm>
            <a:off x="5004048" y="4869160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i="1" dirty="0" smtClean="0"/>
              <a:t>Ďakujem za pozornosť</a:t>
            </a:r>
            <a:endParaRPr lang="sk-SK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creation-museum-02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Zástupný symbol čísla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J0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268760"/>
            <a:ext cx="5376597" cy="4032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ástupný symbol čísla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4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467544" y="548680"/>
            <a:ext cx="82809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2000" b="1" dirty="0" smtClean="0">
                <a:latin typeface="Monotype Corsiva" pitchFamily="66" charset="0"/>
              </a:rPr>
              <a:t>S vierou </a:t>
            </a:r>
            <a:r>
              <a:rPr lang="sk-SK" sz="2000" dirty="0" smtClean="0">
                <a:latin typeface="Monotype Corsiva" pitchFamily="66" charset="0"/>
              </a:rPr>
              <a:t>poslúchol Abrahám, keď bol povolaný, aby šiel na miesto, ktoré mal dostať ako dedičstvo; išiel a ani nevedel, kam ide. </a:t>
            </a:r>
          </a:p>
          <a:p>
            <a:pPr algn="just"/>
            <a:r>
              <a:rPr lang="sk-SK" sz="2000" dirty="0" smtClean="0">
                <a:latin typeface="Monotype Corsiva" pitchFamily="66" charset="0"/>
              </a:rPr>
              <a:t>S vierou sa usadil v zasľúbenej zemi ako v cudzej býval v stanoch s Izákom a Jakubom, spoludedičmi toho istého prisľúbenia.  Lebo čakal na mesto s pevnými základmi ktorého staviteľom a tvorcom je Boh. </a:t>
            </a:r>
          </a:p>
          <a:p>
            <a:pPr algn="just"/>
            <a:r>
              <a:rPr lang="sk-SK" sz="2000" dirty="0" smtClean="0">
                <a:latin typeface="Monotype Corsiva" pitchFamily="66" charset="0"/>
              </a:rPr>
              <a:t>Vierou aj neplodná Sára dostala napriek pokročilému veku silu počať potomka, lebo verila, že je verný ten, ktorý dal prisľúbenie.  Preto aj z jedného, a to odumretého, vzišlo ich také množstvo,</a:t>
            </a:r>
            <a:r>
              <a:rPr lang="sk-SK" sz="2000" i="1" dirty="0" smtClean="0">
                <a:latin typeface="Monotype Corsiva" pitchFamily="66" charset="0"/>
              </a:rPr>
              <a:t> ako je hviezd na nebi a piesku na brehu mora, a ten sa nedá spočítať.</a:t>
            </a:r>
            <a:r>
              <a:rPr lang="sk-SK" sz="2000" dirty="0" smtClean="0">
                <a:latin typeface="Monotype Corsiva" pitchFamily="66" charset="0"/>
              </a:rPr>
              <a:t> </a:t>
            </a:r>
          </a:p>
          <a:p>
            <a:pPr algn="just"/>
            <a:endParaRPr lang="sk-SK" sz="2000" dirty="0" smtClean="0">
              <a:latin typeface="Monotype Corsiva" pitchFamily="66" charset="0"/>
            </a:endParaRPr>
          </a:p>
          <a:p>
            <a:pPr algn="just"/>
            <a:r>
              <a:rPr lang="sk-SK" sz="2000" dirty="0" smtClean="0">
                <a:latin typeface="Monotype Corsiva" pitchFamily="66" charset="0"/>
              </a:rPr>
              <a:t>Všetci títo umierali vo viere, </a:t>
            </a:r>
            <a:r>
              <a:rPr lang="sk-SK" sz="2000" b="1" dirty="0" smtClean="0">
                <a:solidFill>
                  <a:srgbClr val="FFC000"/>
                </a:solidFill>
                <a:latin typeface="Monotype Corsiva" pitchFamily="66" charset="0"/>
              </a:rPr>
              <a:t>aj keď nedosiahli to, čo bolo prisľúbené, ale </a:t>
            </a:r>
            <a:r>
              <a:rPr lang="sk-SK" sz="2000" b="1" dirty="0" err="1" smtClean="0">
                <a:solidFill>
                  <a:srgbClr val="FFC000"/>
                </a:solidFill>
                <a:latin typeface="Monotype Corsiva" pitchFamily="66" charset="0"/>
              </a:rPr>
              <a:t>zdiaľky</a:t>
            </a:r>
            <a:r>
              <a:rPr lang="sk-SK" sz="2000" b="1" dirty="0" smtClean="0">
                <a:solidFill>
                  <a:srgbClr val="FFC000"/>
                </a:solidFill>
                <a:latin typeface="Monotype Corsiva" pitchFamily="66" charset="0"/>
              </a:rPr>
              <a:t> to videli </a:t>
            </a:r>
            <a:r>
              <a:rPr lang="sk-SK" sz="2000" dirty="0" smtClean="0">
                <a:latin typeface="Monotype Corsiva" pitchFamily="66" charset="0"/>
              </a:rPr>
              <a:t>a pozdravovali; a vyznávali, že sú na zemi iba cudzincami a pútnikmi.  A keď takto hovoria, naznačujú, že hľadajú vlasť. Veď keby boli mali na mysli tú, z ktorej vyšli, mali dosť času vrátiť sa. Ale oni túžia po lepšej, to jest po nebeskej. Preto sa ani Boh nehanbí volať sa ich Bohom, veď im pripravil miesto.                                                      </a:t>
            </a:r>
            <a:r>
              <a:rPr lang="sk-SK" sz="1600" dirty="0" err="1" smtClean="0">
                <a:latin typeface="Monotype Corsiva" pitchFamily="66" charset="0"/>
              </a:rPr>
              <a:t>Hebr</a:t>
            </a:r>
            <a:r>
              <a:rPr lang="sk-SK" sz="1600" dirty="0" smtClean="0">
                <a:latin typeface="Monotype Corsiva" pitchFamily="66" charset="0"/>
              </a:rPr>
              <a:t> 9, 9-16</a:t>
            </a:r>
            <a:endParaRPr lang="sk-SK" sz="2000" dirty="0">
              <a:latin typeface="Monotype Corsiva" pitchFamily="66" charset="0"/>
            </a:endParaRPr>
          </a:p>
        </p:txBody>
      </p:sp>
      <p:sp>
        <p:nvSpPr>
          <p:cNvPr id="3" name="Zástupný symbol čísla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5</a:t>
            </a:fld>
            <a:endParaRPr lang="sk-SK"/>
          </a:p>
        </p:txBody>
      </p:sp>
      <p:pic>
        <p:nvPicPr>
          <p:cNvPr id="6" name="Obrázok 5" descr="jose-en-egip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5157193"/>
            <a:ext cx="650354" cy="648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ázok 6" descr="imas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5013176"/>
            <a:ext cx="828231" cy="11057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ázok 7" descr="ab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5157192"/>
            <a:ext cx="1661962" cy="1152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 descr="image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5445224"/>
            <a:ext cx="1011436" cy="546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Abraham-and-Sarah-The-Bible-Miniseries-A-Christian-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5" y="2276872"/>
            <a:ext cx="4987431" cy="25934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Abrahám 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6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na\Pictures\Montañas\mountain-desktop-background-1440x900-1001079.jpg"/>
          <p:cNvPicPr>
            <a:picLocks noChangeAspect="1" noChangeArrowheads="1"/>
          </p:cNvPicPr>
          <p:nvPr/>
        </p:nvPicPr>
        <p:blipFill>
          <a:blip r:embed="rId2" cstate="print"/>
          <a:srcRect b="6767"/>
          <a:stretch>
            <a:fillRect/>
          </a:stretch>
        </p:blipFill>
        <p:spPr bwMode="auto">
          <a:xfrm>
            <a:off x="1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IMAGENES\PNG\Libros\librotr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8669338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683568" y="1196752"/>
            <a:ext cx="4320480" cy="5040560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/>
          </a:extLst>
        </p:spPr>
      </p:pic>
      <p:sp>
        <p:nvSpPr>
          <p:cNvPr id="7" name="BlokTextu 6"/>
          <p:cNvSpPr txBox="1"/>
          <p:nvPr/>
        </p:nvSpPr>
        <p:spPr>
          <a:xfrm>
            <a:off x="1115616" y="1196752"/>
            <a:ext cx="3312368" cy="480131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threePt" dir="t"/>
            </a:scene3d>
          </a:bodyPr>
          <a:lstStyle/>
          <a:p>
            <a:pPr algn="just"/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Po týchto udalostiach sa Pán prihovoril vo videní </a:t>
            </a:r>
            <a:r>
              <a:rPr lang="sk-SK" sz="1700" dirty="0" err="1" smtClean="0">
                <a:solidFill>
                  <a:schemeClr val="bg1"/>
                </a:solidFill>
                <a:latin typeface="Monotype Corsiva" pitchFamily="66" charset="0"/>
              </a:rPr>
              <a:t>Abramovi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 takto: "Neboj sa </a:t>
            </a:r>
            <a:r>
              <a:rPr lang="sk-SK" sz="1700" dirty="0" err="1" smtClean="0">
                <a:solidFill>
                  <a:schemeClr val="bg1"/>
                </a:solidFill>
                <a:latin typeface="Monotype Corsiva" pitchFamily="66" charset="0"/>
              </a:rPr>
              <a:t>Abram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, ja som tvoj štít. Tvoja odmena bude veľmi veľká!" </a:t>
            </a:r>
            <a:r>
              <a:rPr lang="sk-SK" sz="1700" b="1" dirty="0" err="1" smtClean="0">
                <a:solidFill>
                  <a:schemeClr val="bg1"/>
                </a:solidFill>
                <a:latin typeface="Monotype Corsiva" pitchFamily="66" charset="0"/>
              </a:rPr>
              <a:t>Abram</a:t>
            </a:r>
            <a:r>
              <a:rPr lang="sk-SK" sz="1700" b="1" dirty="0" smtClean="0">
                <a:solidFill>
                  <a:schemeClr val="bg1"/>
                </a:solidFill>
                <a:latin typeface="Monotype Corsiva" pitchFamily="66" charset="0"/>
              </a:rPr>
              <a:t> odpovedal: "Pane, Bože, čože mi dáš? Veď ja odídem bezdetný 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a dedičom môjho domu bude </a:t>
            </a:r>
            <a:r>
              <a:rPr lang="sk-SK" sz="1700" dirty="0" err="1" smtClean="0">
                <a:solidFill>
                  <a:schemeClr val="bg1"/>
                </a:solidFill>
                <a:latin typeface="Monotype Corsiva" pitchFamily="66" charset="0"/>
              </a:rPr>
              <a:t>damašský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sk-SK" sz="1700" dirty="0" err="1" smtClean="0">
                <a:solidFill>
                  <a:schemeClr val="bg1"/>
                </a:solidFill>
                <a:latin typeface="Monotype Corsiva" pitchFamily="66" charset="0"/>
              </a:rPr>
              <a:t>Eliezer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."  A </a:t>
            </a:r>
            <a:r>
              <a:rPr lang="sk-SK" sz="1700" dirty="0" err="1" smtClean="0">
                <a:solidFill>
                  <a:schemeClr val="bg1"/>
                </a:solidFill>
                <a:latin typeface="Monotype Corsiva" pitchFamily="66" charset="0"/>
              </a:rPr>
              <a:t>Abram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 pokračoval: "Veď si mi nedal potomstvo a môj domorodý sluha bude mojím dedičom!"  Ale Pán mu povedal: "On nebude tvojím dedičom. Tvojím dedičom bude ten, čo vyjde z tvojho lona."  Vyviedol ho von a povedal mu: "Pozri na nebo a </a:t>
            </a:r>
            <a:r>
              <a:rPr lang="sk-SK" sz="1700" b="1" dirty="0" smtClean="0">
                <a:solidFill>
                  <a:schemeClr val="bg1"/>
                </a:solidFill>
                <a:latin typeface="Monotype Corsiva" pitchFamily="66" charset="0"/>
              </a:rPr>
              <a:t>spočítaj hviezdy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, ak môžeš!" A uistil ho: "</a:t>
            </a:r>
            <a:r>
              <a:rPr lang="sk-SK" sz="1700" b="1" dirty="0" smtClean="0">
                <a:solidFill>
                  <a:schemeClr val="bg1"/>
                </a:solidFill>
                <a:latin typeface="Monotype Corsiva" pitchFamily="66" charset="0"/>
              </a:rPr>
              <a:t>Také bude tvoje potomstvo!" 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 </a:t>
            </a:r>
            <a:r>
              <a:rPr lang="sk-SK" sz="1700" dirty="0" err="1" smtClean="0">
                <a:solidFill>
                  <a:schemeClr val="bg1"/>
                </a:solidFill>
                <a:latin typeface="Monotype Corsiva" pitchFamily="66" charset="0"/>
              </a:rPr>
              <a:t>Abram</a:t>
            </a:r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 uveril Bohu a to sa mu počítalo za spravodlivosť.    </a:t>
            </a:r>
          </a:p>
          <a:p>
            <a:pPr algn="just"/>
            <a:r>
              <a:rPr lang="sk-SK" sz="1700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</a:t>
            </a:r>
            <a:r>
              <a:rPr lang="sk-SK" sz="1200" dirty="0" err="1" smtClean="0">
                <a:solidFill>
                  <a:schemeClr val="bg1"/>
                </a:solidFill>
                <a:latin typeface="Monotype Corsiva" pitchFamily="66" charset="0"/>
              </a:rPr>
              <a:t>Gn</a:t>
            </a:r>
            <a:r>
              <a:rPr lang="sk-SK" sz="1200" dirty="0" smtClean="0">
                <a:solidFill>
                  <a:schemeClr val="bg1"/>
                </a:solidFill>
                <a:latin typeface="Monotype Corsiva" pitchFamily="66" charset="0"/>
              </a:rPr>
              <a:t> 15,1-6</a:t>
            </a:r>
            <a:endParaRPr lang="sk-SK" sz="17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7</a:t>
            </a:fld>
            <a:endParaRPr lang="sk-SK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sarah-and-isaa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484784"/>
            <a:ext cx="6236185" cy="35078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Zástupný symbol čísla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FB72-698F-47D8-85D8-A062001D6022}" type="slidenum">
              <a:rPr lang="sk-SK" smtClean="0"/>
              <a:pPr/>
              <a:t>8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1975 Moses und Aron Moses w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908720"/>
            <a:ext cx="6096000" cy="3962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sk-SK" dirty="0" smtClean="0"/>
              <a:t>Izák </a:t>
            </a:r>
            <a:endParaRPr lang="sk-SK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Odtiene sivej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382</TotalTime>
  <Words>188</Words>
  <Application>Microsoft Office PowerPoint</Application>
  <PresentationFormat>Prezentácia na obrazovke (4:3)</PresentationFormat>
  <Paragraphs>70</Paragraphs>
  <Slides>24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24</vt:i4>
      </vt:variant>
    </vt:vector>
  </HeadingPairs>
  <TitlesOfParts>
    <vt:vector size="25" baseType="lpstr">
      <vt:lpstr>Technický</vt:lpstr>
      <vt:lpstr>patriarchovia</vt:lpstr>
      <vt:lpstr>Snímka 2</vt:lpstr>
      <vt:lpstr>Snímka 3</vt:lpstr>
      <vt:lpstr>Snímka 4</vt:lpstr>
      <vt:lpstr>Snímka 5</vt:lpstr>
      <vt:lpstr>Abrahám </vt:lpstr>
      <vt:lpstr>Snímka 7</vt:lpstr>
      <vt:lpstr>Snímka 8</vt:lpstr>
      <vt:lpstr>Izák </vt:lpstr>
      <vt:lpstr>Snímka 10</vt:lpstr>
      <vt:lpstr>Snímka 11</vt:lpstr>
      <vt:lpstr>Ezau </vt:lpstr>
      <vt:lpstr>Snímka 13</vt:lpstr>
      <vt:lpstr>Jakub</vt:lpstr>
      <vt:lpstr>Snímka 15</vt:lpstr>
      <vt:lpstr>Snímka 16</vt:lpstr>
      <vt:lpstr>Jozef  a Júda</vt:lpstr>
      <vt:lpstr>Snímka 18</vt:lpstr>
      <vt:lpstr>Snímka 19</vt:lpstr>
      <vt:lpstr>Snímka 20</vt:lpstr>
      <vt:lpstr>Efraim  a Manasses</vt:lpstr>
      <vt:lpstr>Snímka 22</vt:lpstr>
      <vt:lpstr>Snímka 23</vt:lpstr>
      <vt:lpstr>Snímka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patriarchovia</dc:title>
  <dc:creator>sr. Dáša</dc:creator>
  <cp:lastModifiedBy>sr. Dáša</cp:lastModifiedBy>
  <cp:revision>6</cp:revision>
  <dcterms:created xsi:type="dcterms:W3CDTF">2017-09-04T12:31:29Z</dcterms:created>
  <dcterms:modified xsi:type="dcterms:W3CDTF">2017-09-08T07:44:48Z</dcterms:modified>
</cp:coreProperties>
</file>