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Predvolená sekcia" id="{71A1A638-CE3E-460B-8F28-A455ED8196F9}">
          <p14:sldIdLst>
            <p14:sldId id="256"/>
            <p14:sldId id="257"/>
            <p14:sldId id="258"/>
            <p14:sldId id="259"/>
            <p14:sldId id="260"/>
            <p14:sldId id="261"/>
            <p14:sldId id="262"/>
            <p14:sldId id="263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nton Ziolkovský" initials="AZ" lastIdx="1" clrIdx="0">
    <p:extLst>
      <p:ext uri="{19B8F6BF-5375-455C-9EA6-DF929625EA0E}">
        <p15:presenceInfo xmlns:p15="http://schemas.microsoft.com/office/powerpoint/2012/main" userId="fd10e36fa3df764e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DC6947C-C4C8-4662-9F8A-F0C1B9B8202E}" v="12" dt="2020-02-07T20:33:30.25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6/11/relationships/changesInfo" Target="changesInfos/changesInfo1.xml"/><Relationship Id="rId10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nton Ziolkovský" userId="fd10e36fa3df764e" providerId="LiveId" clId="{BDC6947C-C4C8-4662-9F8A-F0C1B9B8202E}"/>
    <pc:docChg chg="custSel addSld modSld addSection delSection">
      <pc:chgData name="Anton Ziolkovský" userId="fd10e36fa3df764e" providerId="LiveId" clId="{BDC6947C-C4C8-4662-9F8A-F0C1B9B8202E}" dt="2020-02-07T20:36:32.374" v="2176" actId="20577"/>
      <pc:docMkLst>
        <pc:docMk/>
      </pc:docMkLst>
      <pc:sldChg chg="modSp mod">
        <pc:chgData name="Anton Ziolkovský" userId="fd10e36fa3df764e" providerId="LiveId" clId="{BDC6947C-C4C8-4662-9F8A-F0C1B9B8202E}" dt="2020-02-07T19:55:44.880" v="2" actId="27636"/>
        <pc:sldMkLst>
          <pc:docMk/>
          <pc:sldMk cId="4263271953" sldId="256"/>
        </pc:sldMkLst>
        <pc:spChg chg="mod">
          <ac:chgData name="Anton Ziolkovský" userId="fd10e36fa3df764e" providerId="LiveId" clId="{BDC6947C-C4C8-4662-9F8A-F0C1B9B8202E}" dt="2020-02-07T19:55:44.880" v="2" actId="27636"/>
          <ac:spMkLst>
            <pc:docMk/>
            <pc:sldMk cId="4263271953" sldId="256"/>
            <ac:spMk id="3" creationId="{C5552802-2ADB-4C38-A8A4-CB6BA4DF8784}"/>
          </ac:spMkLst>
        </pc:spChg>
      </pc:sldChg>
      <pc:sldChg chg="addSp modSp add mod">
        <pc:chgData name="Anton Ziolkovský" userId="fd10e36fa3df764e" providerId="LiveId" clId="{BDC6947C-C4C8-4662-9F8A-F0C1B9B8202E}" dt="2020-02-07T19:59:18.911" v="251" actId="20577"/>
        <pc:sldMkLst>
          <pc:docMk/>
          <pc:sldMk cId="4060788598" sldId="257"/>
        </pc:sldMkLst>
        <pc:spChg chg="add mod">
          <ac:chgData name="Anton Ziolkovský" userId="fd10e36fa3df764e" providerId="LiveId" clId="{BDC6947C-C4C8-4662-9F8A-F0C1B9B8202E}" dt="2020-02-07T19:59:18.911" v="251" actId="20577"/>
          <ac:spMkLst>
            <pc:docMk/>
            <pc:sldMk cId="4060788598" sldId="257"/>
            <ac:spMk id="2" creationId="{932483CE-E0AB-4482-8A8A-4FB39E4FDE14}"/>
          </ac:spMkLst>
        </pc:spChg>
      </pc:sldChg>
      <pc:sldChg chg="addSp delSp modSp add mod addCm delCm">
        <pc:chgData name="Anton Ziolkovský" userId="fd10e36fa3df764e" providerId="LiveId" clId="{BDC6947C-C4C8-4662-9F8A-F0C1B9B8202E}" dt="2020-02-07T20:10:13.416" v="565" actId="20577"/>
        <pc:sldMkLst>
          <pc:docMk/>
          <pc:sldMk cId="3983405265" sldId="258"/>
        </pc:sldMkLst>
        <pc:spChg chg="mod">
          <ac:chgData name="Anton Ziolkovský" userId="fd10e36fa3df764e" providerId="LiveId" clId="{BDC6947C-C4C8-4662-9F8A-F0C1B9B8202E}" dt="2020-02-07T20:10:13.416" v="565" actId="20577"/>
          <ac:spMkLst>
            <pc:docMk/>
            <pc:sldMk cId="3983405265" sldId="258"/>
            <ac:spMk id="2" creationId="{12226786-0878-40D6-AC95-ED7510ACC5E8}"/>
          </ac:spMkLst>
        </pc:spChg>
        <pc:spChg chg="add del mod">
          <ac:chgData name="Anton Ziolkovský" userId="fd10e36fa3df764e" providerId="LiveId" clId="{BDC6947C-C4C8-4662-9F8A-F0C1B9B8202E}" dt="2020-02-07T20:00:42.892" v="271"/>
          <ac:spMkLst>
            <pc:docMk/>
            <pc:sldMk cId="3983405265" sldId="258"/>
            <ac:spMk id="3" creationId="{0A40D103-B718-4604-8620-C4344F7019EF}"/>
          </ac:spMkLst>
        </pc:spChg>
      </pc:sldChg>
      <pc:sldChg chg="modSp add mod">
        <pc:chgData name="Anton Ziolkovský" userId="fd10e36fa3df764e" providerId="LiveId" clId="{BDC6947C-C4C8-4662-9F8A-F0C1B9B8202E}" dt="2020-02-07T20:16:03.997" v="753" actId="20577"/>
        <pc:sldMkLst>
          <pc:docMk/>
          <pc:sldMk cId="2740535778" sldId="259"/>
        </pc:sldMkLst>
        <pc:spChg chg="mod">
          <ac:chgData name="Anton Ziolkovský" userId="fd10e36fa3df764e" providerId="LiveId" clId="{BDC6947C-C4C8-4662-9F8A-F0C1B9B8202E}" dt="2020-02-07T20:16:03.997" v="753" actId="20577"/>
          <ac:spMkLst>
            <pc:docMk/>
            <pc:sldMk cId="2740535778" sldId="259"/>
            <ac:spMk id="2" creationId="{9B1B4C3B-C675-4B99-BEA6-FC8916B68A81}"/>
          </ac:spMkLst>
        </pc:spChg>
      </pc:sldChg>
      <pc:sldChg chg="modSp add mod">
        <pc:chgData name="Anton Ziolkovský" userId="fd10e36fa3df764e" providerId="LiveId" clId="{BDC6947C-C4C8-4662-9F8A-F0C1B9B8202E}" dt="2020-02-07T20:31:57.867" v="1773" actId="255"/>
        <pc:sldMkLst>
          <pc:docMk/>
          <pc:sldMk cId="3628052460" sldId="260"/>
        </pc:sldMkLst>
        <pc:spChg chg="mod">
          <ac:chgData name="Anton Ziolkovský" userId="fd10e36fa3df764e" providerId="LiveId" clId="{BDC6947C-C4C8-4662-9F8A-F0C1B9B8202E}" dt="2020-02-07T20:31:57.867" v="1773" actId="255"/>
          <ac:spMkLst>
            <pc:docMk/>
            <pc:sldMk cId="3628052460" sldId="260"/>
            <ac:spMk id="2" creationId="{3A62920F-5E4B-4AD8-8B30-AB64A27ABB40}"/>
          </ac:spMkLst>
        </pc:spChg>
      </pc:sldChg>
      <pc:sldChg chg="modSp add mod">
        <pc:chgData name="Anton Ziolkovský" userId="fd10e36fa3df764e" providerId="LiveId" clId="{BDC6947C-C4C8-4662-9F8A-F0C1B9B8202E}" dt="2020-02-07T20:32:09.737" v="1775" actId="20577"/>
        <pc:sldMkLst>
          <pc:docMk/>
          <pc:sldMk cId="1249554368" sldId="261"/>
        </pc:sldMkLst>
        <pc:spChg chg="mod">
          <ac:chgData name="Anton Ziolkovský" userId="fd10e36fa3df764e" providerId="LiveId" clId="{BDC6947C-C4C8-4662-9F8A-F0C1B9B8202E}" dt="2020-02-07T20:32:09.737" v="1775" actId="20577"/>
          <ac:spMkLst>
            <pc:docMk/>
            <pc:sldMk cId="1249554368" sldId="261"/>
            <ac:spMk id="2" creationId="{399B1B0D-3ABA-451A-93CC-F182475F8825}"/>
          </ac:spMkLst>
        </pc:spChg>
      </pc:sldChg>
      <pc:sldChg chg="modSp add mod">
        <pc:chgData name="Anton Ziolkovský" userId="fd10e36fa3df764e" providerId="LiveId" clId="{BDC6947C-C4C8-4662-9F8A-F0C1B9B8202E}" dt="2020-02-07T20:33:16.348" v="1827" actId="255"/>
        <pc:sldMkLst>
          <pc:docMk/>
          <pc:sldMk cId="2131710748" sldId="262"/>
        </pc:sldMkLst>
        <pc:spChg chg="mod">
          <ac:chgData name="Anton Ziolkovský" userId="fd10e36fa3df764e" providerId="LiveId" clId="{BDC6947C-C4C8-4662-9F8A-F0C1B9B8202E}" dt="2020-02-07T20:33:16.348" v="1827" actId="255"/>
          <ac:spMkLst>
            <pc:docMk/>
            <pc:sldMk cId="2131710748" sldId="262"/>
            <ac:spMk id="2" creationId="{1EA7593E-B619-4482-8FE1-F87D74F749D5}"/>
          </ac:spMkLst>
        </pc:spChg>
      </pc:sldChg>
      <pc:sldChg chg="modSp add mod">
        <pc:chgData name="Anton Ziolkovský" userId="fd10e36fa3df764e" providerId="LiveId" clId="{BDC6947C-C4C8-4662-9F8A-F0C1B9B8202E}" dt="2020-02-07T20:36:32.374" v="2176" actId="20577"/>
        <pc:sldMkLst>
          <pc:docMk/>
          <pc:sldMk cId="699001972" sldId="263"/>
        </pc:sldMkLst>
        <pc:spChg chg="mod">
          <ac:chgData name="Anton Ziolkovský" userId="fd10e36fa3df764e" providerId="LiveId" clId="{BDC6947C-C4C8-4662-9F8A-F0C1B9B8202E}" dt="2020-02-07T20:36:32.374" v="2176" actId="20577"/>
          <ac:spMkLst>
            <pc:docMk/>
            <pc:sldMk cId="699001972" sldId="263"/>
            <ac:spMk id="2" creationId="{7DE82D28-2E01-461B-8CA6-FABC6E3C411F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á snímka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k-SK"/>
              <a:t>Kliknutím upravte štýl predlohy podnadpisu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6982BC8D-7276-47CB-BF80-E496141076F8}" type="datetimeFigureOut">
              <a:rPr lang="sk-SK" smtClean="0"/>
              <a:t>7. 2. 2020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C4FA386A-F758-44F5-8978-B8A8239AB44F}" type="slidenum">
              <a:rPr lang="sk-SK" smtClean="0"/>
              <a:t>‹#›</a:t>
            </a:fld>
            <a:endParaRPr lang="sk-SK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341524336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82BC8D-7276-47CB-BF80-E496141076F8}" type="datetimeFigureOut">
              <a:rPr lang="sk-SK" smtClean="0"/>
              <a:t>7. 2. 2020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FA386A-F758-44F5-8978-B8A8239AB44F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2404056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82BC8D-7276-47CB-BF80-E496141076F8}" type="datetimeFigureOut">
              <a:rPr lang="sk-SK" smtClean="0"/>
              <a:t>7. 2. 2020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FA386A-F758-44F5-8978-B8A8239AB44F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41852800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82BC8D-7276-47CB-BF80-E496141076F8}" type="datetimeFigureOut">
              <a:rPr lang="sk-SK" smtClean="0"/>
              <a:t>7. 2. 2020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FA386A-F758-44F5-8978-B8A8239AB44F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73203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Hlavička sekci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82BC8D-7276-47CB-BF80-E496141076F8}" type="datetimeFigureOut">
              <a:rPr lang="sk-SK" smtClean="0"/>
              <a:t>7. 2. 2020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4FA386A-F758-44F5-8978-B8A8239AB44F}" type="slidenum">
              <a:rPr lang="sk-SK" smtClean="0"/>
              <a:t>‹#›</a:t>
            </a:fld>
            <a:endParaRPr lang="sk-SK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327112173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82BC8D-7276-47CB-BF80-E496141076F8}" type="datetimeFigureOut">
              <a:rPr lang="sk-SK" smtClean="0"/>
              <a:t>7. 2. 2020</a:t>
            </a:fld>
            <a:endParaRPr lang="sk-S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FA386A-F758-44F5-8978-B8A8239AB44F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9092323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82BC8D-7276-47CB-BF80-E496141076F8}" type="datetimeFigureOut">
              <a:rPr lang="sk-SK" smtClean="0"/>
              <a:t>7. 2. 2020</a:t>
            </a:fld>
            <a:endParaRPr lang="sk-SK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FA386A-F758-44F5-8978-B8A8239AB44F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9821427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82BC8D-7276-47CB-BF80-E496141076F8}" type="datetimeFigureOut">
              <a:rPr lang="sk-SK" smtClean="0"/>
              <a:t>7. 2. 2020</a:t>
            </a:fld>
            <a:endParaRPr lang="sk-SK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FA386A-F758-44F5-8978-B8A8239AB44F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420851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82BC8D-7276-47CB-BF80-E496141076F8}" type="datetimeFigureOut">
              <a:rPr lang="sk-SK" smtClean="0"/>
              <a:t>7. 2. 2020</a:t>
            </a:fld>
            <a:endParaRPr lang="sk-SK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FA386A-F758-44F5-8978-B8A8239AB44F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7972419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82BC8D-7276-47CB-BF80-E496141076F8}" type="datetimeFigureOut">
              <a:rPr lang="sk-SK" smtClean="0"/>
              <a:t>7. 2. 2020</a:t>
            </a:fld>
            <a:endParaRPr lang="sk-S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sk-S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4FA386A-F758-44F5-8978-B8A8239AB44F}" type="slidenum">
              <a:rPr lang="sk-SK" smtClean="0"/>
              <a:t>‹#›</a:t>
            </a:fld>
            <a:endParaRPr lang="sk-SK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7158615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k-SK"/>
              <a:t>Kliknutím na ikonu pridáte obrázok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82BC8D-7276-47CB-BF80-E496141076F8}" type="datetimeFigureOut">
              <a:rPr lang="sk-SK" smtClean="0"/>
              <a:t>7. 2. 2020</a:t>
            </a:fld>
            <a:endParaRPr lang="sk-S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sk-S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4FA386A-F758-44F5-8978-B8A8239AB44F}" type="slidenum">
              <a:rPr lang="sk-SK" smtClean="0"/>
              <a:t>‹#›</a:t>
            </a:fld>
            <a:endParaRPr lang="sk-SK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1264242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6982BC8D-7276-47CB-BF80-E496141076F8}" type="datetimeFigureOut">
              <a:rPr lang="sk-SK" smtClean="0"/>
              <a:t>7. 2. 2020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C4FA386A-F758-44F5-8978-B8A8239AB44F}" type="slidenum">
              <a:rPr lang="sk-SK" smtClean="0"/>
              <a:t>‹#›</a:t>
            </a:fld>
            <a:endParaRPr lang="sk-SK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2237950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6588599-F248-4D55-B7E5-02967A9F3F1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k-SK" sz="3200" dirty="0"/>
              <a:t>Katechetický význam dokumentu „Vos </a:t>
            </a:r>
            <a:r>
              <a:rPr lang="sk-SK" sz="3200" dirty="0" err="1"/>
              <a:t>estis</a:t>
            </a:r>
            <a:r>
              <a:rPr lang="sk-SK" sz="3200" dirty="0"/>
              <a:t> lux </a:t>
            </a:r>
            <a:r>
              <a:rPr lang="sk-SK" sz="3200" dirty="0" err="1"/>
              <a:t>mundi</a:t>
            </a:r>
            <a:r>
              <a:rPr lang="sk-SK" sz="3200" dirty="0"/>
              <a:t>“</a:t>
            </a:r>
            <a:br>
              <a:rPr lang="sk-SK" sz="3200" dirty="0"/>
            </a:br>
            <a:endParaRPr lang="sk-SK" sz="3200" dirty="0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C5552802-2ADB-4C38-A8A4-CB6BA4DF878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44715" y="3710865"/>
            <a:ext cx="9037467" cy="1846555"/>
          </a:xfrm>
        </p:spPr>
        <p:txBody>
          <a:bodyPr>
            <a:normAutofit fontScale="92500"/>
          </a:bodyPr>
          <a:lstStyle/>
          <a:p>
            <a:r>
              <a:rPr lang="sk-SK" dirty="0"/>
              <a:t>Niekoľko poznámok k sexuálnemu zneužívaniu mladistvých zo strany klerikov a pastoračných pracovníkov v disciplinárnych predpisoch Rímskokatolíckej cirkvi</a:t>
            </a:r>
          </a:p>
          <a:p>
            <a:endParaRPr lang="sk-SK" dirty="0"/>
          </a:p>
          <a:p>
            <a:r>
              <a:rPr lang="sk-SK" dirty="0"/>
              <a:t>ThLic. Anton Ziolkovský, PhD.</a:t>
            </a:r>
          </a:p>
        </p:txBody>
      </p:sp>
    </p:spTree>
    <p:extLst>
      <p:ext uri="{BB962C8B-B14F-4D97-AF65-F5344CB8AC3E}">
        <p14:creationId xmlns:p14="http://schemas.microsoft.com/office/powerpoint/2010/main" val="42632719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32483CE-E0AB-4482-8A8A-4FB39E4FDE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799"/>
            <a:ext cx="9601200" cy="5838825"/>
          </a:xfrm>
        </p:spPr>
        <p:txBody>
          <a:bodyPr/>
          <a:lstStyle/>
          <a:p>
            <a:r>
              <a:rPr lang="sk-SK" dirty="0"/>
              <a:t>Schéma príspevku:</a:t>
            </a:r>
            <a:br>
              <a:rPr lang="sk-SK" dirty="0"/>
            </a:br>
            <a:br>
              <a:rPr lang="sk-SK" dirty="0"/>
            </a:br>
            <a:r>
              <a:rPr lang="sk-SK" sz="3200" dirty="0"/>
              <a:t>1. Téma sexuálneho zneužívania v dokumentoch Cirkvi (univerzálna Cirkev, KBS)</a:t>
            </a:r>
            <a:br>
              <a:rPr lang="sk-SK" sz="3200" dirty="0"/>
            </a:br>
            <a:br>
              <a:rPr lang="sk-SK" sz="3200" dirty="0"/>
            </a:br>
            <a:r>
              <a:rPr lang="sk-SK" sz="3200" dirty="0"/>
              <a:t>2. Téma sexuálneho zneužívania v pontifikáte pápeža Františka</a:t>
            </a:r>
            <a:br>
              <a:rPr lang="sk-SK" sz="3200" dirty="0"/>
            </a:br>
            <a:br>
              <a:rPr lang="sk-SK" sz="3200" dirty="0"/>
            </a:br>
            <a:r>
              <a:rPr lang="sk-SK" sz="3200" dirty="0"/>
              <a:t>3. Vos </a:t>
            </a:r>
            <a:r>
              <a:rPr lang="sk-SK" sz="3200" dirty="0" err="1"/>
              <a:t>estis</a:t>
            </a:r>
            <a:r>
              <a:rPr lang="sk-SK" sz="3200" dirty="0"/>
              <a:t> lux </a:t>
            </a:r>
            <a:r>
              <a:rPr lang="sk-SK" sz="3200" dirty="0" err="1"/>
              <a:t>mundi</a:t>
            </a:r>
            <a:r>
              <a:rPr lang="sk-SK" sz="3200" dirty="0"/>
              <a:t> (základné tézy a posolstvo)</a:t>
            </a:r>
          </a:p>
        </p:txBody>
      </p:sp>
    </p:spTree>
    <p:extLst>
      <p:ext uri="{BB962C8B-B14F-4D97-AF65-F5344CB8AC3E}">
        <p14:creationId xmlns:p14="http://schemas.microsoft.com/office/powerpoint/2010/main" val="40607885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2226786-0878-40D6-AC95-ED7510ACC5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k-SK" b="1" dirty="0"/>
              <a:t>Dokumenty univerzálnej Cirkvi:</a:t>
            </a:r>
            <a:br>
              <a:rPr lang="sk-SK" b="1" dirty="0"/>
            </a:br>
            <a:br>
              <a:rPr lang="sk-SK" dirty="0"/>
            </a:br>
            <a:br>
              <a:rPr lang="sk-SK" dirty="0"/>
            </a:br>
            <a:r>
              <a:rPr lang="sk-SK" sz="3100" dirty="0"/>
              <a:t>1. CIC 1917</a:t>
            </a:r>
            <a:br>
              <a:rPr lang="sk-SK" sz="3100" dirty="0"/>
            </a:br>
            <a:r>
              <a:rPr lang="sk-SK" sz="3100" dirty="0"/>
              <a:t>2. inštrukcia </a:t>
            </a:r>
            <a:r>
              <a:rPr lang="sk-SK" sz="3100" dirty="0" err="1"/>
              <a:t>Crimen</a:t>
            </a:r>
            <a:r>
              <a:rPr lang="sk-SK" sz="3100" dirty="0"/>
              <a:t> </a:t>
            </a:r>
            <a:r>
              <a:rPr lang="sk-SK" sz="3100" dirty="0" err="1"/>
              <a:t>sollicitationis</a:t>
            </a:r>
            <a:r>
              <a:rPr lang="sk-SK" sz="3100" dirty="0"/>
              <a:t> 1922</a:t>
            </a:r>
            <a:br>
              <a:rPr lang="sk-SK" sz="3100" dirty="0"/>
            </a:br>
            <a:br>
              <a:rPr lang="sk-SK" sz="3100" dirty="0"/>
            </a:br>
            <a:r>
              <a:rPr lang="sk-SK" sz="3100" dirty="0"/>
              <a:t>Roky 1965 – 1983 (decentralizácia, nechuť ku kánonickým procesom a psychoterapia)</a:t>
            </a:r>
            <a:br>
              <a:rPr lang="sk-SK" sz="3100" dirty="0"/>
            </a:br>
            <a:br>
              <a:rPr lang="sk-SK" sz="3100" dirty="0"/>
            </a:br>
            <a:r>
              <a:rPr lang="sk-SK" sz="3100" dirty="0"/>
              <a:t>3. CIC 1983</a:t>
            </a:r>
            <a:br>
              <a:rPr lang="sk-SK" sz="3100" dirty="0"/>
            </a:br>
            <a:r>
              <a:rPr lang="sk-SK" sz="3100" dirty="0"/>
              <a:t>4. motu </a:t>
            </a:r>
            <a:r>
              <a:rPr lang="sk-SK" sz="3100" dirty="0" err="1"/>
              <a:t>proprio</a:t>
            </a:r>
            <a:r>
              <a:rPr lang="sk-SK" sz="3100" dirty="0"/>
              <a:t> </a:t>
            </a:r>
            <a:r>
              <a:rPr lang="sk-SK" sz="3100" dirty="0" err="1"/>
              <a:t>Sacramentorum</a:t>
            </a:r>
            <a:r>
              <a:rPr lang="sk-SK" sz="3100" dirty="0"/>
              <a:t> </a:t>
            </a:r>
            <a:r>
              <a:rPr lang="sk-SK" sz="3100" dirty="0" err="1"/>
              <a:t>sanctitatis</a:t>
            </a:r>
            <a:r>
              <a:rPr lang="sk-SK" sz="3100" dirty="0"/>
              <a:t> </a:t>
            </a:r>
            <a:r>
              <a:rPr lang="sk-SK" sz="3100" dirty="0" err="1"/>
              <a:t>tutela</a:t>
            </a:r>
            <a:r>
              <a:rPr lang="sk-SK" sz="3100" dirty="0"/>
              <a:t> 2001</a:t>
            </a:r>
            <a:br>
              <a:rPr lang="sk-SK" sz="3100" dirty="0"/>
            </a:br>
            <a:r>
              <a:rPr lang="sk-SK" sz="3100" dirty="0"/>
              <a:t>5. normy De </a:t>
            </a:r>
            <a:r>
              <a:rPr lang="sk-SK" sz="3100" dirty="0" err="1"/>
              <a:t>delictis</a:t>
            </a:r>
            <a:r>
              <a:rPr lang="sk-SK" sz="3100" dirty="0"/>
              <a:t> </a:t>
            </a:r>
            <a:r>
              <a:rPr lang="sk-SK" sz="3100" dirty="0" err="1"/>
              <a:t>gravioribus</a:t>
            </a:r>
            <a:r>
              <a:rPr lang="sk-SK" sz="3100" dirty="0"/>
              <a:t> 2010</a:t>
            </a:r>
          </a:p>
        </p:txBody>
      </p:sp>
    </p:spTree>
    <p:extLst>
      <p:ext uri="{BB962C8B-B14F-4D97-AF65-F5344CB8AC3E}">
        <p14:creationId xmlns:p14="http://schemas.microsoft.com/office/powerpoint/2010/main" val="39834052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B1B4C3B-C675-4B99-BEA6-FC8916B68A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k-SK" b="1" dirty="0"/>
              <a:t>Dokumenty KBS</a:t>
            </a:r>
            <a:br>
              <a:rPr lang="sk-SK" dirty="0"/>
            </a:br>
            <a:br>
              <a:rPr lang="sk-SK" dirty="0"/>
            </a:br>
            <a:br>
              <a:rPr lang="sk-SK" dirty="0"/>
            </a:br>
            <a:r>
              <a:rPr lang="sk-SK" sz="3600" dirty="0"/>
              <a:t>1. Postup v prípadoch sexuálneho zneužívania klerikmi (smernica KBS) 2014</a:t>
            </a:r>
            <a:br>
              <a:rPr lang="sk-SK" sz="3600" dirty="0"/>
            </a:br>
            <a:br>
              <a:rPr lang="sk-SK" sz="3600" dirty="0"/>
            </a:br>
            <a:r>
              <a:rPr lang="sk-SK" sz="3600" dirty="0"/>
              <a:t>2. Kódex pastoračného správania 2016</a:t>
            </a:r>
            <a:br>
              <a:rPr lang="sk-SK" sz="3600" dirty="0"/>
            </a:br>
            <a:br>
              <a:rPr lang="sk-SK" sz="3600" dirty="0"/>
            </a:br>
            <a:r>
              <a:rPr lang="sk-SK" sz="3600" dirty="0"/>
              <a:t>Centrum na ochranu maloletých, Košice</a:t>
            </a:r>
          </a:p>
        </p:txBody>
      </p:sp>
    </p:spTree>
    <p:extLst>
      <p:ext uri="{BB962C8B-B14F-4D97-AF65-F5344CB8AC3E}">
        <p14:creationId xmlns:p14="http://schemas.microsoft.com/office/powerpoint/2010/main" val="27405357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A62920F-5E4B-4AD8-8B30-AB64A27ABB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k-SK" b="1" dirty="0"/>
              <a:t>Pápež František</a:t>
            </a:r>
            <a:br>
              <a:rPr lang="sk-SK" dirty="0"/>
            </a:br>
            <a:br>
              <a:rPr lang="sk-SK" dirty="0"/>
            </a:br>
            <a:r>
              <a:rPr lang="sk-SK" sz="3100" dirty="0"/>
              <a:t>- mnohé kauzy počas pontifikátu (USA, Chile, Nemecko, Poľsko, Írsko)</a:t>
            </a:r>
            <a:br>
              <a:rPr lang="sk-SK" sz="3100" dirty="0"/>
            </a:br>
            <a:r>
              <a:rPr lang="sk-SK" sz="3100" dirty="0"/>
              <a:t>- kardinál </a:t>
            </a:r>
            <a:r>
              <a:rPr lang="sk-SK" sz="3100" dirty="0" err="1"/>
              <a:t>McCarick</a:t>
            </a:r>
            <a:br>
              <a:rPr lang="sk-SK" sz="3100" dirty="0"/>
            </a:br>
            <a:br>
              <a:rPr lang="sk-SK" sz="3100" dirty="0"/>
            </a:br>
            <a:r>
              <a:rPr lang="sk-SK" sz="3100" dirty="0"/>
              <a:t>dve témy:</a:t>
            </a:r>
            <a:br>
              <a:rPr lang="sk-SK" sz="3100" dirty="0"/>
            </a:br>
            <a:r>
              <a:rPr lang="sk-SK" sz="3100" dirty="0"/>
              <a:t>1. </a:t>
            </a:r>
            <a:r>
              <a:rPr lang="sk-SK" sz="3100" dirty="0" err="1"/>
              <a:t>potrestranie</a:t>
            </a:r>
            <a:r>
              <a:rPr lang="sk-SK" sz="3100" dirty="0"/>
              <a:t> vinníka</a:t>
            </a:r>
            <a:br>
              <a:rPr lang="sk-SK" sz="3100" dirty="0"/>
            </a:br>
            <a:r>
              <a:rPr lang="sk-SK" sz="3100" dirty="0"/>
              <a:t>2. odstrániť krytie a zanedbanie povinností</a:t>
            </a:r>
            <a:br>
              <a:rPr lang="sk-SK" sz="3100" dirty="0"/>
            </a:br>
            <a:br>
              <a:rPr lang="sk-SK" sz="3100" dirty="0"/>
            </a:br>
            <a:r>
              <a:rPr lang="sk-SK" sz="3100" dirty="0"/>
              <a:t>dva dokumenty a jedna dôležitá udalosť</a:t>
            </a:r>
            <a:br>
              <a:rPr lang="sk-SK" sz="3100" dirty="0"/>
            </a:br>
            <a:r>
              <a:rPr lang="sk-SK" sz="3100" dirty="0"/>
              <a:t>1. motu </a:t>
            </a:r>
            <a:r>
              <a:rPr lang="sk-SK" sz="3100" dirty="0" err="1"/>
              <a:t>proprio</a:t>
            </a:r>
            <a:r>
              <a:rPr lang="sk-SK" sz="3100" dirty="0"/>
              <a:t> </a:t>
            </a:r>
            <a:r>
              <a:rPr lang="sk-SK" sz="3100" dirty="0" err="1"/>
              <a:t>Come</a:t>
            </a:r>
            <a:r>
              <a:rPr lang="sk-SK" sz="3100" dirty="0"/>
              <a:t> </a:t>
            </a:r>
            <a:r>
              <a:rPr lang="sk-SK" sz="3100" dirty="0" err="1"/>
              <a:t>madre</a:t>
            </a:r>
            <a:r>
              <a:rPr lang="sk-SK" sz="3100" dirty="0"/>
              <a:t> </a:t>
            </a:r>
            <a:r>
              <a:rPr lang="sk-SK" sz="3100" dirty="0" err="1"/>
              <a:t>amorevole</a:t>
            </a:r>
            <a:r>
              <a:rPr lang="sk-SK" sz="3100" dirty="0"/>
              <a:t> 2015</a:t>
            </a:r>
            <a:br>
              <a:rPr lang="sk-SK" sz="3100" dirty="0"/>
            </a:br>
            <a:r>
              <a:rPr lang="sk-SK" sz="3100" dirty="0"/>
              <a:t>2. apoštolský list Vos </a:t>
            </a:r>
            <a:r>
              <a:rPr lang="sk-SK" sz="3100" dirty="0" err="1"/>
              <a:t>estis</a:t>
            </a:r>
            <a:r>
              <a:rPr lang="sk-SK" sz="3100" dirty="0"/>
              <a:t> lux </a:t>
            </a:r>
            <a:r>
              <a:rPr lang="sk-SK" sz="3100" dirty="0" err="1"/>
              <a:t>mundi</a:t>
            </a:r>
            <a:r>
              <a:rPr lang="sk-SK" sz="3100" dirty="0"/>
              <a:t> 1.6.2019</a:t>
            </a:r>
            <a:br>
              <a:rPr lang="sk-SK" sz="3100" dirty="0"/>
            </a:br>
            <a:r>
              <a:rPr lang="sk-SK" sz="3100" dirty="0"/>
              <a:t>3. Stretnutie predsedov BK vo Vatikáne 2019</a:t>
            </a:r>
          </a:p>
        </p:txBody>
      </p:sp>
    </p:spTree>
    <p:extLst>
      <p:ext uri="{BB962C8B-B14F-4D97-AF65-F5344CB8AC3E}">
        <p14:creationId xmlns:p14="http://schemas.microsoft.com/office/powerpoint/2010/main" val="36280524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99B1B0D-3ABA-451A-93CC-F182475F88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k-SK" b="1" dirty="0"/>
              <a:t>Vos </a:t>
            </a:r>
            <a:r>
              <a:rPr lang="sk-SK" b="1" dirty="0" err="1"/>
              <a:t>estis</a:t>
            </a:r>
            <a:r>
              <a:rPr lang="sk-SK" b="1" dirty="0"/>
              <a:t> lux </a:t>
            </a:r>
            <a:r>
              <a:rPr lang="sk-SK" b="1" dirty="0" err="1"/>
              <a:t>mundi</a:t>
            </a:r>
            <a:br>
              <a:rPr lang="sk-SK" dirty="0"/>
            </a:br>
            <a:br>
              <a:rPr lang="sk-SK" dirty="0"/>
            </a:br>
            <a:br>
              <a:rPr lang="sk-SK" dirty="0"/>
            </a:br>
            <a:r>
              <a:rPr lang="sk-SK" sz="3600" dirty="0"/>
              <a:t>1. zodpovednosť za „účinné konanie“ majú biskupi</a:t>
            </a:r>
            <a:br>
              <a:rPr lang="sk-SK" sz="3600" dirty="0"/>
            </a:br>
            <a:r>
              <a:rPr lang="sk-SK" sz="3600" dirty="0"/>
              <a:t>2. vzťahuje sa na klerikov a zasvätené osoby (delikty, úmysel vyhnúť sa konaniu)</a:t>
            </a:r>
            <a:br>
              <a:rPr lang="sk-SK" sz="3600" dirty="0"/>
            </a:br>
            <a:r>
              <a:rPr lang="sk-SK" sz="3600" dirty="0"/>
              <a:t>3. verejne dostupná forma oznámenia</a:t>
            </a:r>
            <a:br>
              <a:rPr lang="sk-SK" sz="3600" dirty="0"/>
            </a:br>
            <a:r>
              <a:rPr lang="sk-SK" sz="3600" dirty="0"/>
              <a:t>4. otvorenosť</a:t>
            </a:r>
            <a:br>
              <a:rPr lang="sk-SK" sz="3600" dirty="0"/>
            </a:br>
            <a:r>
              <a:rPr lang="sk-SK" sz="3600" dirty="0"/>
              <a:t>5. povinnosť hlásiť prípady (nie vec svedomia, ale pod zákonom)</a:t>
            </a:r>
            <a:br>
              <a:rPr lang="sk-SK" sz="3600" dirty="0"/>
            </a:br>
            <a:r>
              <a:rPr lang="sk-SK" sz="3600" dirty="0"/>
              <a:t>6. zákaz pomsty a diskriminácie u ohlasovateľa</a:t>
            </a:r>
            <a:br>
              <a:rPr lang="sk-SK" sz="3600" dirty="0"/>
            </a:br>
            <a:endParaRPr lang="sk-SK" sz="3600" dirty="0"/>
          </a:p>
        </p:txBody>
      </p:sp>
    </p:spTree>
    <p:extLst>
      <p:ext uri="{BB962C8B-B14F-4D97-AF65-F5344CB8AC3E}">
        <p14:creationId xmlns:p14="http://schemas.microsoft.com/office/powerpoint/2010/main" val="12495543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EA7593E-B619-4482-8FE1-F87D74F749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k-SK" sz="4900" b="1" dirty="0"/>
              <a:t>Vos </a:t>
            </a:r>
            <a:r>
              <a:rPr lang="sk-SK" sz="4900" b="1" dirty="0" err="1"/>
              <a:t>estis</a:t>
            </a:r>
            <a:r>
              <a:rPr lang="sk-SK" sz="4900" b="1" dirty="0"/>
              <a:t> lux </a:t>
            </a:r>
            <a:r>
              <a:rPr lang="sk-SK" sz="4900" b="1" dirty="0" err="1"/>
              <a:t>mundi</a:t>
            </a:r>
            <a:br>
              <a:rPr lang="sk-SK" sz="3200" dirty="0"/>
            </a:br>
            <a:br>
              <a:rPr lang="sk-SK" sz="3200" dirty="0"/>
            </a:br>
            <a:br>
              <a:rPr lang="sk-SK" sz="3200" dirty="0"/>
            </a:br>
            <a:br>
              <a:rPr lang="sk-SK" sz="3200" dirty="0"/>
            </a:br>
            <a:r>
              <a:rPr lang="sk-SK" sz="3200" dirty="0"/>
              <a:t>7. decentralizácia (metropolita)</a:t>
            </a:r>
            <a:br>
              <a:rPr lang="sk-SK" sz="3200" dirty="0"/>
            </a:br>
            <a:r>
              <a:rPr lang="sk-SK" sz="3200" dirty="0"/>
              <a:t>8. časové lehoty (</a:t>
            </a:r>
            <a:r>
              <a:rPr lang="sk-SK" sz="3200" dirty="0" err="1"/>
              <a:t>dikastérium</a:t>
            </a:r>
            <a:r>
              <a:rPr lang="sk-SK" sz="3200" dirty="0"/>
              <a:t> – do 30 dní, vyšetrovanie – 90 dní)</a:t>
            </a:r>
            <a:br>
              <a:rPr lang="sk-SK" sz="3200" dirty="0"/>
            </a:br>
            <a:r>
              <a:rPr lang="sk-SK" sz="3200" dirty="0"/>
              <a:t>9. Povinnosť konať</a:t>
            </a:r>
            <a:br>
              <a:rPr lang="sk-SK" sz="3200" dirty="0"/>
            </a:br>
            <a:r>
              <a:rPr lang="sk-SK" sz="3200" dirty="0"/>
              <a:t>10. Nikto nesmie byť v konflikte záujmov</a:t>
            </a:r>
            <a:br>
              <a:rPr lang="sk-SK" sz="3200" dirty="0"/>
            </a:br>
            <a:r>
              <a:rPr lang="sk-SK" sz="3200" dirty="0"/>
              <a:t>11. výsledok šetrenia a </a:t>
            </a:r>
            <a:r>
              <a:rPr lang="sk-SK" sz="3200" dirty="0" err="1"/>
              <a:t>votum</a:t>
            </a:r>
            <a:r>
              <a:rPr lang="sk-SK" sz="3200" dirty="0"/>
              <a:t> sa oznamuje </a:t>
            </a:r>
            <a:r>
              <a:rPr lang="sk-SK" sz="3200" dirty="0" err="1"/>
              <a:t>dikastériu</a:t>
            </a:r>
            <a:endParaRPr lang="sk-SK" sz="3200" dirty="0"/>
          </a:p>
        </p:txBody>
      </p:sp>
    </p:spTree>
    <p:extLst>
      <p:ext uri="{BB962C8B-B14F-4D97-AF65-F5344CB8AC3E}">
        <p14:creationId xmlns:p14="http://schemas.microsoft.com/office/powerpoint/2010/main" val="21317107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DE82D28-2E01-461B-8CA6-FABC6E3C41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k-SK" dirty="0"/>
              <a:t>Posolstvo dokumentu</a:t>
            </a:r>
            <a:br>
              <a:rPr lang="sk-SK" dirty="0"/>
            </a:br>
            <a:br>
              <a:rPr lang="sk-SK" dirty="0"/>
            </a:br>
            <a:br>
              <a:rPr lang="sk-SK" dirty="0"/>
            </a:br>
            <a:r>
              <a:rPr lang="sk-SK" sz="3200" dirty="0"/>
              <a:t>1. efektívne konanie pri nahlasovaní sexuálneho zneužívania</a:t>
            </a:r>
            <a:br>
              <a:rPr lang="sk-SK" sz="3200" dirty="0"/>
            </a:br>
            <a:r>
              <a:rPr lang="sk-SK" sz="3200" dirty="0"/>
              <a:t>2. posun z témy „páchateľ“ na kompetentnú cirkevnú autoritu</a:t>
            </a:r>
            <a:br>
              <a:rPr lang="sk-SK" sz="3200" dirty="0"/>
            </a:br>
            <a:r>
              <a:rPr lang="sk-SK" sz="3200" dirty="0"/>
              <a:t>3. zabezpečiť dovolanie sa spravodlivosti v Rímskokatolíckej cirkvi</a:t>
            </a:r>
            <a:br>
              <a:rPr lang="sk-SK" sz="3200" dirty="0"/>
            </a:br>
            <a:r>
              <a:rPr lang="sk-SK" sz="3200" dirty="0"/>
              <a:t>4. odstrániť svojvôľu</a:t>
            </a:r>
            <a:br>
              <a:rPr lang="sk-SK" sz="3200" dirty="0"/>
            </a:br>
            <a:r>
              <a:rPr lang="sk-SK" sz="3200" dirty="0"/>
              <a:t>5. prejav decentralizácie</a:t>
            </a:r>
            <a:br>
              <a:rPr lang="sk-SK" sz="3200" dirty="0"/>
            </a:br>
            <a:r>
              <a:rPr lang="sk-SK" sz="3200" dirty="0"/>
              <a:t>6. nulová tolerancia voči páchateľom a tým, ktorí ich kryjú</a:t>
            </a: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699001972"/>
      </p:ext>
    </p:extLst>
  </p:cSld>
  <p:clrMapOvr>
    <a:masterClrMapping/>
  </p:clrMapOvr>
</p:sld>
</file>

<file path=ppt/theme/theme1.xml><?xml version="1.0" encoding="utf-8"?>
<a:theme xmlns:a="http://schemas.openxmlformats.org/drawingml/2006/main" name="Orezanie">
  <a:themeElements>
    <a:clrScheme name="Orezanie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Orezanie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rezani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TM10001105[[fn=Orezanie]]</Template>
  <TotalTime>49</TotalTime>
  <Words>432</Words>
  <Application>Microsoft Office PowerPoint</Application>
  <PresentationFormat>Širokouhlá</PresentationFormat>
  <Paragraphs>11</Paragraphs>
  <Slides>8</Slides>
  <Notes>0</Notes>
  <HiddenSlides>0</HiddenSlides>
  <MMClips>0</MMClips>
  <ScaleCrop>false</ScaleCrop>
  <HeadingPairs>
    <vt:vector size="6" baseType="variant">
      <vt:variant>
        <vt:lpstr>Použité písma</vt:lpstr>
      </vt:variant>
      <vt:variant>
        <vt:i4>1</vt:i4>
      </vt:variant>
      <vt:variant>
        <vt:lpstr>Motív</vt:lpstr>
      </vt:variant>
      <vt:variant>
        <vt:i4>1</vt:i4>
      </vt:variant>
      <vt:variant>
        <vt:lpstr>Nadpisy snímok</vt:lpstr>
      </vt:variant>
      <vt:variant>
        <vt:i4>8</vt:i4>
      </vt:variant>
    </vt:vector>
  </HeadingPairs>
  <TitlesOfParts>
    <vt:vector size="10" baseType="lpstr">
      <vt:lpstr>Franklin Gothic Book</vt:lpstr>
      <vt:lpstr>Orezanie</vt:lpstr>
      <vt:lpstr>Katechetický význam dokumentu „Vos estis lux mundi“ </vt:lpstr>
      <vt:lpstr>Schéma príspevku:  1. Téma sexuálneho zneužívania v dokumentoch Cirkvi (univerzálna Cirkev, KBS)  2. Téma sexuálneho zneužívania v pontifikáte pápeža Františka  3. Vos estis lux mundi (základné tézy a posolstvo)</vt:lpstr>
      <vt:lpstr>Dokumenty univerzálnej Cirkvi:   1. CIC 1917 2. inštrukcia Crimen sollicitationis 1922  Roky 1965 – 1983 (decentralizácia, nechuť ku kánonickým procesom a psychoterapia)  3. CIC 1983 4. motu proprio Sacramentorum sanctitatis tutela 2001 5. normy De delictis gravioribus 2010</vt:lpstr>
      <vt:lpstr>Dokumenty KBS   1. Postup v prípadoch sexuálneho zneužívania klerikmi (smernica KBS) 2014  2. Kódex pastoračného správania 2016  Centrum na ochranu maloletých, Košice</vt:lpstr>
      <vt:lpstr>Pápež František  - mnohé kauzy počas pontifikátu (USA, Chile, Nemecko, Poľsko, Írsko) - kardinál McCarick  dve témy: 1. potrestranie vinníka 2. odstrániť krytie a zanedbanie povinností  dva dokumenty a jedna dôležitá udalosť 1. motu proprio Come madre amorevole 2015 2. apoštolský list Vos estis lux mundi 1.6.2019 3. Stretnutie predsedov BK vo Vatikáne 2019</vt:lpstr>
      <vt:lpstr>Vos estis lux mundi   1. zodpovednosť za „účinné konanie“ majú biskupi 2. vzťahuje sa na klerikov a zasvätené osoby (delikty, úmysel vyhnúť sa konaniu) 3. verejne dostupná forma oznámenia 4. otvorenosť 5. povinnosť hlásiť prípady (nie vec svedomia, ale pod zákonom) 6. zákaz pomsty a diskriminácie u ohlasovateľa </vt:lpstr>
      <vt:lpstr>Vos estis lux mundi    7. decentralizácia (metropolita) 8. časové lehoty (dikastérium – do 30 dní, vyšetrovanie – 90 dní) 9. Povinnosť konať 10. Nikto nesmie byť v konflikte záujmov 11. výsledok šetrenia a votum sa oznamuje dikastériu</vt:lpstr>
      <vt:lpstr>Posolstvo dokumentu   1. efektívne konanie pri nahlasovaní sexuálneho zneužívania 2. posun z témy „páchateľ“ na kompetentnú cirkevnú autoritu 3. zabezpečiť dovolanie sa spravodlivosti v Rímskokatolíckej cirkvi 4. odstrániť svojvôľu 5. prejav decentralizácie 6. nulová tolerancia voči páchateľom a tým, ktorí ich kryjú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Katechetický význam dokumentu „Vos estis lux mundi“ </dc:title>
  <dc:creator>Anton Ziolkovský</dc:creator>
  <cp:lastModifiedBy>Anton Ziolkovský</cp:lastModifiedBy>
  <cp:revision>1</cp:revision>
  <dcterms:created xsi:type="dcterms:W3CDTF">2020-02-07T19:46:59Z</dcterms:created>
  <dcterms:modified xsi:type="dcterms:W3CDTF">2020-02-07T20:38:26Z</dcterms:modified>
</cp:coreProperties>
</file>