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6"/>
  </p:notesMasterIdLst>
  <p:sldIdLst>
    <p:sldId id="256" r:id="rId2"/>
    <p:sldId id="308" r:id="rId3"/>
    <p:sldId id="345" r:id="rId4"/>
    <p:sldId id="346" r:id="rId5"/>
    <p:sldId id="356" r:id="rId6"/>
    <p:sldId id="359" r:id="rId7"/>
    <p:sldId id="358" r:id="rId8"/>
    <p:sldId id="360" r:id="rId9"/>
    <p:sldId id="362" r:id="rId10"/>
    <p:sldId id="366" r:id="rId11"/>
    <p:sldId id="367" r:id="rId12"/>
    <p:sldId id="347" r:id="rId13"/>
    <p:sldId id="364" r:id="rId14"/>
    <p:sldId id="351" r:id="rId15"/>
    <p:sldId id="383" r:id="rId16"/>
    <p:sldId id="350" r:id="rId17"/>
    <p:sldId id="352" r:id="rId18"/>
    <p:sldId id="353" r:id="rId19"/>
    <p:sldId id="354" r:id="rId20"/>
    <p:sldId id="355" r:id="rId21"/>
    <p:sldId id="368" r:id="rId22"/>
    <p:sldId id="337" r:id="rId23"/>
    <p:sldId id="339" r:id="rId24"/>
    <p:sldId id="338" r:id="rId25"/>
    <p:sldId id="373" r:id="rId26"/>
    <p:sldId id="382" r:id="rId27"/>
    <p:sldId id="331" r:id="rId28"/>
    <p:sldId id="332" r:id="rId29"/>
    <p:sldId id="340" r:id="rId30"/>
    <p:sldId id="335" r:id="rId31"/>
    <p:sldId id="341" r:id="rId32"/>
    <p:sldId id="342" r:id="rId33"/>
    <p:sldId id="343" r:id="rId34"/>
    <p:sldId id="375" r:id="rId35"/>
    <p:sldId id="380" r:id="rId36"/>
    <p:sldId id="384" r:id="rId37"/>
    <p:sldId id="385" r:id="rId38"/>
    <p:sldId id="374" r:id="rId39"/>
    <p:sldId id="376" r:id="rId40"/>
    <p:sldId id="377" r:id="rId41"/>
    <p:sldId id="378" r:id="rId42"/>
    <p:sldId id="386" r:id="rId43"/>
    <p:sldId id="336" r:id="rId44"/>
    <p:sldId id="293" r:id="rId4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C1FB0-90CD-4EAC-8D57-10F4F0BCC629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291B-376B-4C77-878E-A1621AF557F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35499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47460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75DF9F-AF7B-4655-A2A1-19E0BEE9011A}" type="slidenum">
              <a:rPr lang="sk-SK" altLang="sk-SK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20</a:t>
            </a:fld>
            <a:endParaRPr lang="sk-SK" altLang="sk-SK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644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7EDA377-551A-4339-9232-26F4978E8653}" type="datetimeFigureOut">
              <a:rPr lang="sk-SK" smtClean="0"/>
              <a:t>2. 9. 2019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82CFE44-C5A4-4C4B-9FED-6C41D5B07D52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Stretnutie</a:t>
            </a:r>
            <a:br>
              <a:rPr lang="sk-SK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Katechétov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sz="36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BRATISLAVa</a:t>
            </a:r>
            <a:r>
              <a:rPr lang="sk-SK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31.8</a:t>
            </a:r>
            <a:r>
              <a:rPr lang="sk-SK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sk-SK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sk-SK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3501008"/>
            <a:ext cx="8352928" cy="72008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sk-SK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Kniha </a:t>
            </a:r>
            <a:r>
              <a:rPr lang="sk-SK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Exodus</a:t>
            </a:r>
            <a:r>
              <a:rPr lang="sk-SK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sk-SK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Jonáš              Evanjelium Jána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901262"/>
            <a:ext cx="2060177" cy="2830141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24757"/>
            <a:ext cx="2448272" cy="2783153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861049"/>
            <a:ext cx="2379510" cy="283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1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k-SK" altLang="sk-SK" smtClean="0"/>
          </a:p>
        </p:txBody>
      </p:sp>
      <p:pic>
        <p:nvPicPr>
          <p:cNvPr id="12291" name="Picture 5" descr="C:\Documents and Settings\Jozef Jančovič\Plocha\Obrázky\Exodus\Exodus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433388"/>
            <a:ext cx="8943975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538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k-SK" altLang="sk-SK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k-SK" altLang="sk-SK" smtClean="0"/>
          </a:p>
        </p:txBody>
      </p:sp>
      <p:pic>
        <p:nvPicPr>
          <p:cNvPr id="13316" name="Picture 4" descr="C:\Documents and Settings\Jozef Jančovič\Plocha\Obrázky\exodus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604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73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k-SK" altLang="sk-SK" dirty="0" smtClean="0"/>
              <a:t>Typológia Egypta, vyslobodenia, púšte a putovania</a:t>
            </a:r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>
          <a:xfrm>
            <a:off x="459857" y="1628800"/>
            <a:ext cx="8651304" cy="4876800"/>
          </a:xfrm>
        </p:spPr>
        <p:txBody>
          <a:bodyPr/>
          <a:lstStyle/>
          <a:p>
            <a:pPr>
              <a:defRPr/>
            </a:pPr>
            <a:endParaRPr lang="sk-SK" b="1" dirty="0" smtClean="0"/>
          </a:p>
          <a:p>
            <a:pPr>
              <a:defRPr/>
            </a:pPr>
            <a:r>
              <a:rPr lang="sk-SK" b="1" dirty="0" smtClean="0"/>
              <a:t>Egypt – vyslobodenie – púšť</a:t>
            </a:r>
            <a:r>
              <a:rPr lang="sk-SK" dirty="0" smtClean="0"/>
              <a:t> – </a:t>
            </a:r>
            <a:r>
              <a:rPr lang="sk-SK" b="1" dirty="0" smtClean="0"/>
              <a:t>putovanie</a:t>
            </a:r>
            <a:r>
              <a:rPr lang="sk-SK" dirty="0" smtClean="0"/>
              <a:t> (</a:t>
            </a:r>
            <a:r>
              <a:rPr lang="sk-SK" i="1" dirty="0" err="1"/>
              <a:t>concreta</a:t>
            </a:r>
            <a:r>
              <a:rPr lang="sk-SK" dirty="0" smtClean="0"/>
              <a:t>)</a:t>
            </a:r>
          </a:p>
          <a:p>
            <a:pPr>
              <a:defRPr/>
            </a:pPr>
            <a:endParaRPr lang="sk-SK" dirty="0"/>
          </a:p>
          <a:p>
            <a:pPr>
              <a:defRPr/>
            </a:pPr>
            <a:r>
              <a:rPr lang="sk-SK" b="1" i="1" dirty="0" smtClean="0"/>
              <a:t>Utrpenie – život</a:t>
            </a:r>
            <a:r>
              <a:rPr lang="sk-SK" dirty="0" smtClean="0"/>
              <a:t> –  </a:t>
            </a:r>
            <a:r>
              <a:rPr lang="sk-SK" b="1" i="1" dirty="0" smtClean="0"/>
              <a:t>mizerné podmienky/smrť</a:t>
            </a:r>
            <a:r>
              <a:rPr lang="sk-SK" dirty="0" smtClean="0"/>
              <a:t>  </a:t>
            </a:r>
            <a:r>
              <a:rPr lang="sk-SK" dirty="0"/>
              <a:t>- </a:t>
            </a:r>
            <a:r>
              <a:rPr lang="sk-SK" b="1" i="1" dirty="0" smtClean="0"/>
              <a:t>približovanie sa k novej lepšej realite</a:t>
            </a:r>
            <a:r>
              <a:rPr lang="sk-SK" dirty="0" smtClean="0"/>
              <a:t>  </a:t>
            </a:r>
            <a:r>
              <a:rPr lang="sk-SK" dirty="0"/>
              <a:t>(</a:t>
            </a:r>
            <a:r>
              <a:rPr lang="sk-SK" i="1" dirty="0" err="1"/>
              <a:t>abstracta</a:t>
            </a:r>
            <a:r>
              <a:rPr lang="sk-SK" dirty="0"/>
              <a:t>)</a:t>
            </a:r>
          </a:p>
          <a:p>
            <a:pPr marL="0" indent="0">
              <a:buFontTx/>
              <a:buNone/>
              <a:defRPr/>
            </a:pPr>
            <a:endParaRPr lang="sk-SK" dirty="0" smtClean="0"/>
          </a:p>
          <a:p>
            <a:pPr marL="0" indent="0">
              <a:buFontTx/>
              <a:buNone/>
              <a:defRPr/>
            </a:pPr>
            <a:r>
              <a:rPr lang="sk-SK" dirty="0" smtClean="0"/>
              <a:t>Pri </a:t>
            </a:r>
            <a:r>
              <a:rPr lang="sk-SK" dirty="0"/>
              <a:t>vyslobodení z babylonského exilu (539 pred Kr.) ľud poputuje </a:t>
            </a:r>
            <a:r>
              <a:rPr lang="sk-SK" dirty="0" smtClean="0"/>
              <a:t>tiež </a:t>
            </a:r>
            <a:r>
              <a:rPr lang="sk-SK" dirty="0"/>
              <a:t>exilu púšťou (nový </a:t>
            </a:r>
            <a:r>
              <a:rPr lang="sk-SK" dirty="0" err="1"/>
              <a:t>exodus</a:t>
            </a:r>
            <a:r>
              <a:rPr lang="sk-SK" dirty="0"/>
              <a:t>).</a:t>
            </a:r>
          </a:p>
          <a:p>
            <a:pPr marL="0" indent="0">
              <a:buFontTx/>
              <a:buNone/>
              <a:defRPr/>
            </a:pPr>
            <a:r>
              <a:rPr lang="sk-SK" dirty="0"/>
              <a:t>Púšť zakvitne a ľud prejde púšťou do svojej </a:t>
            </a:r>
            <a:r>
              <a:rPr lang="sk-SK" b="1" i="1" dirty="0"/>
              <a:t>krajiny</a:t>
            </a:r>
            <a:r>
              <a:rPr lang="sk-SK" dirty="0"/>
              <a:t> (</a:t>
            </a:r>
            <a:r>
              <a:rPr lang="sk-SK" dirty="0" err="1"/>
              <a:t>Iz</a:t>
            </a:r>
            <a:r>
              <a:rPr lang="sk-SK" dirty="0"/>
              <a:t> 35,1-10</a:t>
            </a:r>
            <a:r>
              <a:rPr lang="sk-SK" dirty="0" smtClean="0"/>
              <a:t>).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699156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altLang="sk-SK" dirty="0" smtClean="0"/>
              <a:t>Sinaj - </a:t>
            </a:r>
            <a:r>
              <a:rPr lang="sk-SK" altLang="sk-SK" dirty="0" err="1" smtClean="0"/>
              <a:t>Jebel</a:t>
            </a:r>
            <a:r>
              <a:rPr lang="sk-SK" altLang="sk-SK" dirty="0" smtClean="0"/>
              <a:t> </a:t>
            </a:r>
            <a:r>
              <a:rPr lang="sk-SK" altLang="sk-SK" dirty="0" err="1" smtClean="0"/>
              <a:t>Musa</a:t>
            </a:r>
            <a:r>
              <a:rPr lang="sk-SK" altLang="sk-SK" dirty="0" smtClean="0"/>
              <a:t> (2275 m)</a:t>
            </a:r>
          </a:p>
        </p:txBody>
      </p:sp>
      <p:pic>
        <p:nvPicPr>
          <p:cNvPr id="139267" name="Picture 2" descr="C:\Users\Jozef Jancovic\Desktop\BA\Egypt\jebel mu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1295400"/>
            <a:ext cx="4879975" cy="324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8" name="Picture 3" descr="C:\Users\Jozef Jancovic\Desktop\BA\Egypt\St-Cathrines-wide-view-web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4114800"/>
            <a:ext cx="4057650" cy="2708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69" name="Picture 4" descr="C:\Users\Jozef Jancovic\Desktop\BA\Egypt\St-Cathrines-bush-we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689475"/>
            <a:ext cx="30480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28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altLang="sk-SK" smtClean="0"/>
          </a:p>
        </p:txBody>
      </p:sp>
      <p:sp>
        <p:nvSpPr>
          <p:cNvPr id="142339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sk-SK" smtClean="0"/>
          </a:p>
        </p:txBody>
      </p:sp>
      <p:pic>
        <p:nvPicPr>
          <p:cNvPr id="142340" name="Picture 2" descr="C:\Users\Jozef Jancovic\Desktop\DesatoroK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500" y="42863"/>
            <a:ext cx="8712200" cy="712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1" name="Picture 3" descr="C:\Users\Jozef Jancovic\Desktop\commandment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984250"/>
            <a:ext cx="496252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088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09600"/>
            <a:ext cx="8661648" cy="990600"/>
          </a:xfrm>
        </p:spPr>
        <p:txBody>
          <a:bodyPr>
            <a:normAutofit/>
          </a:bodyPr>
          <a:lstStyle/>
          <a:p>
            <a:r>
              <a:rPr lang="sk-SK" dirty="0" smtClean="0"/>
              <a:t>Desatoro – ústava Izraela (Ex 20/</a:t>
            </a:r>
            <a:r>
              <a:rPr lang="sk-SK" dirty="0" err="1" smtClean="0"/>
              <a:t>Dt</a:t>
            </a:r>
            <a:r>
              <a:rPr lang="sk-SK" dirty="0" smtClean="0"/>
              <a:t> 5)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b="1" dirty="0" err="1" smtClean="0"/>
              <a:t>Dekalóg</a:t>
            </a:r>
            <a:r>
              <a:rPr lang="sk-SK" dirty="0" smtClean="0"/>
              <a:t> (</a:t>
            </a:r>
            <a:r>
              <a:rPr lang="sk-SK" dirty="0" err="1" smtClean="0"/>
              <a:t>gr</a:t>
            </a:r>
            <a:r>
              <a:rPr lang="sk-SK" dirty="0" smtClean="0"/>
              <a:t>. desať výrokov) predstavuje ústavu alebo „základný </a:t>
            </a:r>
            <a:r>
              <a:rPr lang="sk-SK" dirty="0"/>
              <a:t>zákon“ </a:t>
            </a:r>
            <a:r>
              <a:rPr lang="sk-SK" dirty="0" smtClean="0"/>
              <a:t>Izraela s podstatnými náboženskými a etickými normami, ktoré sú neskôr detailne predložené v</a:t>
            </a:r>
            <a:r>
              <a:rPr lang="sk-SK" dirty="0"/>
              <a:t> </a:t>
            </a:r>
            <a:r>
              <a:rPr lang="sk-SK" dirty="0" smtClean="0"/>
              <a:t>špecifických prikázaniach </a:t>
            </a:r>
            <a:r>
              <a:rPr lang="sk-SK" b="1" dirty="0" smtClean="0"/>
              <a:t>Knihy zmluvy </a:t>
            </a:r>
            <a:r>
              <a:rPr lang="sk-SK" dirty="0" smtClean="0"/>
              <a:t>Ex 20,18–23,33 (ktoré sú akoby „zbierky zákonov“ v</a:t>
            </a:r>
            <a:r>
              <a:rPr lang="sk-SK" dirty="0"/>
              <a:t> zhode s ústavou</a:t>
            </a:r>
            <a:r>
              <a:rPr lang="sk-SK" dirty="0" smtClean="0"/>
              <a:t>).</a:t>
            </a:r>
          </a:p>
          <a:p>
            <a:r>
              <a:rPr lang="sk-SK" dirty="0"/>
              <a:t>Jestvujú dve verzie </a:t>
            </a:r>
            <a:r>
              <a:rPr lang="sk-SK" dirty="0" err="1"/>
              <a:t>Dekalógu</a:t>
            </a:r>
            <a:r>
              <a:rPr lang="sk-SK" dirty="0"/>
              <a:t> v Ex 20,2-17 a </a:t>
            </a:r>
            <a:r>
              <a:rPr lang="sk-SK" dirty="0" err="1"/>
              <a:t>Dt</a:t>
            </a:r>
            <a:r>
              <a:rPr lang="sk-SK" dirty="0"/>
              <a:t> 5,6-21, ktoré sú síce vo svojej podstate jednotné, no predsa </a:t>
            </a:r>
            <a:r>
              <a:rPr lang="sk-SK" dirty="0" smtClean="0"/>
              <a:t>v nich nechýbajú </a:t>
            </a:r>
            <a:r>
              <a:rPr lang="sk-SK" dirty="0"/>
              <a:t>rozdiely. </a:t>
            </a:r>
            <a:endParaRPr lang="sk-SK" dirty="0" smtClean="0"/>
          </a:p>
          <a:p>
            <a:r>
              <a:rPr lang="sk-SK" dirty="0"/>
              <a:t>Prvoradé </a:t>
            </a:r>
            <a:r>
              <a:rPr lang="sk-SK" b="1" i="1" dirty="0"/>
              <a:t>rozdiely</a:t>
            </a:r>
            <a:r>
              <a:rPr lang="sk-SK" dirty="0"/>
              <a:t> medzi týmito dvomi redakciami sú v otázkach </a:t>
            </a:r>
            <a:r>
              <a:rPr lang="sk-SK" b="1" dirty="0"/>
              <a:t>soboty</a:t>
            </a:r>
            <a:r>
              <a:rPr lang="sk-SK" dirty="0"/>
              <a:t> v textoch Ex 20,8-10 a </a:t>
            </a:r>
            <a:r>
              <a:rPr lang="sk-SK" dirty="0" err="1"/>
              <a:t>Dt</a:t>
            </a:r>
            <a:r>
              <a:rPr lang="sk-SK" dirty="0"/>
              <a:t> 5,12-14 a </a:t>
            </a:r>
            <a:r>
              <a:rPr lang="sk-SK" b="1" i="1" dirty="0"/>
              <a:t>túžby po žene</a:t>
            </a:r>
            <a:r>
              <a:rPr lang="sk-SK" dirty="0"/>
              <a:t> druhého v textoch Ex 20,17 a </a:t>
            </a:r>
            <a:r>
              <a:rPr lang="sk-SK" dirty="0" err="1"/>
              <a:t>Dt</a:t>
            </a:r>
            <a:r>
              <a:rPr lang="sk-SK" dirty="0"/>
              <a:t> </a:t>
            </a:r>
            <a:r>
              <a:rPr lang="sk-SK" dirty="0" smtClean="0"/>
              <a:t>5,21 (vo viac patriarchálnej verzii Ex je žena súčasťou majetku muža). </a:t>
            </a:r>
          </a:p>
          <a:p>
            <a:r>
              <a:rPr lang="sk-SK" dirty="0" smtClean="0"/>
              <a:t>Jeden </a:t>
            </a:r>
            <a:r>
              <a:rPr lang="sk-SK" dirty="0"/>
              <a:t>z najstarších prepisov </a:t>
            </a:r>
            <a:r>
              <a:rPr lang="sk-SK" dirty="0" smtClean="0"/>
              <a:t>Desatora </a:t>
            </a:r>
            <a:r>
              <a:rPr lang="sk-SK" dirty="0"/>
              <a:t>obsahuje papyrus </a:t>
            </a:r>
            <a:r>
              <a:rPr lang="sk-SK" b="1" i="1" dirty="0" err="1"/>
              <a:t>Nash</a:t>
            </a:r>
            <a:r>
              <a:rPr lang="sk-SK" dirty="0"/>
              <a:t> z 2. stor. po Kr.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0363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sk-SK" altLang="sk-SK" dirty="0" smtClean="0"/>
              <a:t>D</a:t>
            </a:r>
            <a:r>
              <a:rPr lang="en-US" altLang="sk-SK" dirty="0" err="1" smtClean="0"/>
              <a:t>vojit</a:t>
            </a:r>
            <a:r>
              <a:rPr lang="sk-SK" altLang="sk-SK" dirty="0" smtClean="0"/>
              <a:t>é delenie Desatora u kresťanov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96752"/>
            <a:ext cx="8807450" cy="5545361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I. tradícia</a:t>
            </a:r>
            <a:r>
              <a:rPr lang="sk-SK" altLang="sk-SK" sz="2300" b="1" dirty="0" smtClean="0">
                <a:solidFill>
                  <a:srgbClr val="0070C0"/>
                </a:solidFill>
                <a:cs typeface="Times New Roman" pitchFamily="18" charset="0"/>
              </a:rPr>
              <a:t>:</a:t>
            </a:r>
            <a:r>
              <a:rPr lang="sk-SK" altLang="sk-SK" sz="2300" b="1" i="1" dirty="0" smtClean="0">
                <a:cs typeface="Times New Roman" pitchFamily="18" charset="0"/>
              </a:rPr>
              <a:t> katolícka; </a:t>
            </a:r>
            <a:r>
              <a:rPr lang="sk-SK" altLang="sk-SK" sz="2300" dirty="0" smtClean="0"/>
              <a:t>je to </a:t>
            </a:r>
            <a:r>
              <a:rPr lang="sk-SK" altLang="sk-SK" sz="2300" dirty="0" smtClean="0">
                <a:cs typeface="Times New Roman" pitchFamily="18" charset="0"/>
              </a:rPr>
              <a:t>delenie</a:t>
            </a:r>
            <a:r>
              <a:rPr lang="sk-SK" altLang="sk-SK" sz="2300" dirty="0" smtClean="0"/>
              <a:t> od</a:t>
            </a:r>
            <a:r>
              <a:rPr lang="sk-SK" altLang="sk-SK" sz="2300" dirty="0" smtClean="0">
                <a:cs typeface="Times New Roman" pitchFamily="18" charset="0"/>
              </a:rPr>
              <a:t> sv. Klement</a:t>
            </a:r>
            <a:r>
              <a:rPr lang="sk-SK" altLang="sk-SK" sz="2300" dirty="0" smtClean="0"/>
              <a:t>a</a:t>
            </a:r>
            <a:r>
              <a:rPr lang="sk-SK" altLang="sk-SK" sz="2300" dirty="0" smtClean="0">
                <a:cs typeface="Times New Roman" pitchFamily="18" charset="0"/>
              </a:rPr>
              <a:t> Alexandrijského</a:t>
            </a:r>
            <a:r>
              <a:rPr lang="sk-SK" altLang="sk-SK" sz="2300" dirty="0" smtClean="0"/>
              <a:t> a sv.</a:t>
            </a:r>
            <a:r>
              <a:rPr lang="sk-SK" altLang="sk-SK" sz="2300" dirty="0" smtClean="0">
                <a:cs typeface="Times New Roman" pitchFamily="18" charset="0"/>
              </a:rPr>
              <a:t> Augustín</a:t>
            </a:r>
            <a:r>
              <a:rPr lang="sk-SK" altLang="sk-SK" sz="2300" dirty="0" smtClean="0"/>
              <a:t>a</a:t>
            </a:r>
            <a:r>
              <a:rPr lang="sk-SK" altLang="sk-SK" sz="2300" dirty="0" smtClean="0">
                <a:cs typeface="Times New Roman" pitchFamily="18" charset="0"/>
              </a:rPr>
              <a:t>, ktorí pokladajú Ex 20,3-6/Dt 5,7-10 za prvé prikázanie a texty v Ex 20,17/Dt 5,21 rozdeľujú na dve prikázania.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300" b="1" i="1" dirty="0" err="1" smtClean="0">
                <a:cs typeface="Times New Roman" pitchFamily="18" charset="0"/>
              </a:rPr>
              <a:t>Luther</a:t>
            </a:r>
            <a:r>
              <a:rPr lang="sk-SK" altLang="sk-SK" sz="2300" dirty="0" smtClean="0">
                <a:cs typeface="Times New Roman" pitchFamily="18" charset="0"/>
              </a:rPr>
              <a:t> prevzal tiež toto rozdelenie. </a:t>
            </a:r>
            <a:r>
              <a:rPr lang="sk-SK" altLang="sk-SK" sz="2300" dirty="0" smtClean="0"/>
              <a:t>P</a:t>
            </a:r>
            <a:r>
              <a:rPr lang="sk-SK" altLang="sk-SK" sz="2300" dirty="0" smtClean="0">
                <a:cs typeface="Times New Roman" pitchFamily="18" charset="0"/>
              </a:rPr>
              <a:t>rvé tri prikázania týkajú vzťahu človeka k Bohu a ďalších sedem sa vzťahuje na blížneho. </a:t>
            </a:r>
            <a:r>
              <a:rPr lang="sk-SK" altLang="sk-SK" sz="2300" dirty="0" err="1" smtClean="0"/>
              <a:t>A</a:t>
            </a:r>
            <a:r>
              <a:rPr lang="sk-SK" altLang="sk-SK" sz="2300" dirty="0" err="1" smtClean="0">
                <a:cs typeface="Times New Roman" pitchFamily="18" charset="0"/>
              </a:rPr>
              <a:t>nikonizmus</a:t>
            </a:r>
            <a:r>
              <a:rPr lang="sk-SK" altLang="sk-SK" sz="2300" dirty="0" smtClean="0"/>
              <a:t> (</a:t>
            </a:r>
            <a:r>
              <a:rPr lang="sk-SK" altLang="sk-SK" sz="2300" dirty="0" smtClean="0">
                <a:cs typeface="Times New Roman" pitchFamily="18" charset="0"/>
              </a:rPr>
              <a:t>zákaz pod</a:t>
            </a:r>
            <a:r>
              <a:rPr lang="sk-SK" altLang="sk-SK" sz="2300" dirty="0" smtClean="0"/>
              <a:t>ô</a:t>
            </a:r>
            <a:r>
              <a:rPr lang="sk-SK" altLang="sk-SK" sz="2300" dirty="0" smtClean="0">
                <a:cs typeface="Times New Roman" pitchFamily="18" charset="0"/>
              </a:rPr>
              <a:t>b Boha</a:t>
            </a:r>
            <a:r>
              <a:rPr lang="sk-SK" altLang="sk-SK" sz="2300" dirty="0" smtClean="0"/>
              <a:t> je </a:t>
            </a:r>
            <a:r>
              <a:rPr lang="sk-SK" altLang="sk-SK" sz="2300" dirty="0" smtClean="0">
                <a:cs typeface="Times New Roman" pitchFamily="18" charset="0"/>
              </a:rPr>
              <a:t>dodatok k</a:t>
            </a:r>
            <a:r>
              <a:rPr lang="sk-SK" altLang="sk-SK" sz="2300" dirty="0" smtClean="0"/>
              <a:t> 1. p</a:t>
            </a:r>
            <a:r>
              <a:rPr lang="sk-SK" altLang="sk-SK" sz="2300" dirty="0" smtClean="0">
                <a:cs typeface="Times New Roman" pitchFamily="18" charset="0"/>
              </a:rPr>
              <a:t>rikázaniu</a:t>
            </a:r>
            <a:r>
              <a:rPr lang="sk-SK" altLang="sk-SK" sz="2300" dirty="0" smtClean="0"/>
              <a:t>).</a:t>
            </a:r>
            <a:r>
              <a:rPr lang="sk-SK" altLang="sk-SK" sz="2300" dirty="0" smtClean="0">
                <a:cs typeface="Times New Roman" pitchFamily="18" charset="0"/>
              </a:rPr>
              <a:t> Túžba po majetku druhého a žiadostivosť po žene druhého sa v tomto delení považujú za dve odlišné prikázania. </a:t>
            </a:r>
            <a:r>
              <a:rPr lang="sk-SK" altLang="sk-SK" sz="2300" dirty="0" smtClean="0"/>
              <a:t>D</a:t>
            </a:r>
            <a:r>
              <a:rPr lang="sk-SK" altLang="sk-SK" sz="2300" dirty="0" smtClean="0">
                <a:cs typeface="Times New Roman" pitchFamily="18" charset="0"/>
              </a:rPr>
              <a:t>elenie prešlo do</a:t>
            </a:r>
            <a:r>
              <a:rPr lang="sk-SK" altLang="sk-SK" sz="2300" dirty="0" smtClean="0"/>
              <a:t> </a:t>
            </a:r>
            <a:r>
              <a:rPr lang="sk-SK" altLang="sk-SK" sz="2300" dirty="0" smtClean="0">
                <a:cs typeface="Times New Roman" pitchFamily="18" charset="0"/>
              </a:rPr>
              <a:t>katechizmo</a:t>
            </a:r>
            <a:r>
              <a:rPr lang="sk-SK" altLang="sk-SK" sz="2300" dirty="0" smtClean="0"/>
              <a:t>v</a:t>
            </a:r>
            <a:r>
              <a:rPr lang="sk-SK" altLang="sk-SK" sz="2300" dirty="0" smtClean="0">
                <a:cs typeface="Times New Roman" pitchFamily="18" charset="0"/>
              </a:rPr>
              <a:t> a</a:t>
            </a:r>
            <a:r>
              <a:rPr lang="sk-SK" altLang="sk-SK" sz="2300" dirty="0" smtClean="0"/>
              <a:t> </a:t>
            </a:r>
            <a:r>
              <a:rPr lang="sk-SK" altLang="sk-SK" sz="2300" dirty="0" smtClean="0">
                <a:cs typeface="Times New Roman" pitchFamily="18" charset="0"/>
              </a:rPr>
              <a:t>ikonografi</a:t>
            </a:r>
            <a:r>
              <a:rPr lang="sk-SK" altLang="sk-SK" sz="2300" dirty="0" smtClean="0"/>
              <a:t>e</a:t>
            </a:r>
            <a:r>
              <a:rPr lang="sk-SK" altLang="sk-SK" sz="2300" dirty="0" smtClean="0">
                <a:cs typeface="Times New Roman" pitchFamily="18" charset="0"/>
              </a:rPr>
              <a:t> Mojžiša</a:t>
            </a:r>
            <a:r>
              <a:rPr lang="sk-SK" altLang="sk-SK" sz="2300" dirty="0" smtClean="0"/>
              <a:t> (</a:t>
            </a:r>
            <a:r>
              <a:rPr lang="sk-SK" altLang="sk-SK" sz="2300" dirty="0" err="1" smtClean="0">
                <a:cs typeface="Times New Roman" pitchFamily="18" charset="0"/>
              </a:rPr>
              <a:t>Dekalóg</a:t>
            </a:r>
            <a:r>
              <a:rPr lang="sk-SK" altLang="sk-SK" sz="2300" dirty="0" smtClean="0">
                <a:cs typeface="Times New Roman" pitchFamily="18" charset="0"/>
              </a:rPr>
              <a:t> </a:t>
            </a:r>
            <a:r>
              <a:rPr lang="sk-SK" altLang="sk-SK" sz="2300" dirty="0" smtClean="0"/>
              <a:t>má </a:t>
            </a:r>
            <a:r>
              <a:rPr lang="sk-SK" altLang="sk-SK" sz="2300" dirty="0" smtClean="0">
                <a:cs typeface="Times New Roman" pitchFamily="18" charset="0"/>
              </a:rPr>
              <a:t>dve sekcie</a:t>
            </a:r>
            <a:r>
              <a:rPr lang="sk-SK" altLang="sk-SK" sz="2300" dirty="0" smtClean="0"/>
              <a:t>)</a:t>
            </a:r>
            <a:r>
              <a:rPr lang="sk-SK" altLang="sk-SK" sz="2300" dirty="0" smtClean="0">
                <a:cs typeface="Times New Roman" pitchFamily="18" charset="0"/>
              </a:rPr>
              <a:t>. </a:t>
            </a:r>
            <a:endParaRPr lang="sk-SK" altLang="sk-SK" sz="23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t</a:t>
            </a:r>
            <a:r>
              <a:rPr lang="sk-SK" altLang="sk-SK" sz="2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radícia</a:t>
            </a:r>
            <a:r>
              <a:rPr lang="sk-SK" altLang="sk-SK" sz="2300" dirty="0" smtClean="0"/>
              <a:t> je </a:t>
            </a:r>
            <a:r>
              <a:rPr lang="sk-SK" altLang="sk-SK" sz="2300" dirty="0" smtClean="0">
                <a:cs typeface="Times New Roman" pitchFamily="18" charset="0"/>
              </a:rPr>
              <a:t>od </a:t>
            </a:r>
            <a:r>
              <a:rPr lang="sk-SK" altLang="sk-SK" sz="2300" b="1" i="1" dirty="0" err="1" smtClean="0">
                <a:solidFill>
                  <a:srgbClr val="CC0066"/>
                </a:solidFill>
                <a:cs typeface="Times New Roman" pitchFamily="18" charset="0"/>
              </a:rPr>
              <a:t>Filóna</a:t>
            </a:r>
            <a:r>
              <a:rPr lang="sk-SK" altLang="sk-SK" sz="2300" b="1" i="1" dirty="0" smtClean="0">
                <a:solidFill>
                  <a:srgbClr val="CC0066"/>
                </a:solidFill>
                <a:cs typeface="Times New Roman" pitchFamily="18" charset="0"/>
              </a:rPr>
              <a:t> z Alexandrie a Jozefa </a:t>
            </a:r>
            <a:r>
              <a:rPr lang="sk-SK" altLang="sk-SK" sz="2300" b="1" i="1" dirty="0" err="1" smtClean="0">
                <a:solidFill>
                  <a:srgbClr val="CC0066"/>
                </a:solidFill>
                <a:cs typeface="Times New Roman" pitchFamily="18" charset="0"/>
              </a:rPr>
              <a:t>Flávia</a:t>
            </a:r>
            <a:r>
              <a:rPr lang="sk-SK" altLang="sk-SK" sz="2300" dirty="0" smtClean="0">
                <a:cs typeface="Times New Roman" pitchFamily="18" charset="0"/>
              </a:rPr>
              <a:t> a prijali ju grécki otcovia</a:t>
            </a:r>
            <a:r>
              <a:rPr lang="sk-SK" altLang="sk-SK" sz="2300" dirty="0" smtClean="0"/>
              <a:t> a</a:t>
            </a:r>
            <a:r>
              <a:rPr lang="sk-SK" altLang="sk-SK" sz="2300" dirty="0" smtClean="0">
                <a:cs typeface="Times New Roman" pitchFamily="18" charset="0"/>
              </a:rPr>
              <a:t> osvojil</a:t>
            </a:r>
            <a:r>
              <a:rPr lang="sk-SK" altLang="sk-SK" sz="2300" dirty="0" smtClean="0"/>
              <a:t>a</a:t>
            </a:r>
            <a:r>
              <a:rPr lang="sk-SK" altLang="sk-SK" sz="2300" dirty="0" smtClean="0">
                <a:cs typeface="Times New Roman" pitchFamily="18" charset="0"/>
              </a:rPr>
              <a:t> si</a:t>
            </a:r>
            <a:r>
              <a:rPr lang="sk-SK" altLang="sk-SK" sz="2300" dirty="0" smtClean="0"/>
              <a:t> ju pravoslávna cirkev, ale aj</a:t>
            </a:r>
            <a:r>
              <a:rPr lang="sk-SK" altLang="sk-SK" sz="2300" dirty="0" smtClean="0">
                <a:cs typeface="Times New Roman" pitchFamily="18" charset="0"/>
              </a:rPr>
              <a:t> </a:t>
            </a:r>
            <a:r>
              <a:rPr lang="sk-SK" altLang="sk-SK" sz="2300" i="1" dirty="0" err="1" smtClean="0">
                <a:cs typeface="Times New Roman" pitchFamily="18" charset="0"/>
              </a:rPr>
              <a:t>Zwingli</a:t>
            </a:r>
            <a:r>
              <a:rPr lang="sk-SK" altLang="sk-SK" sz="2300" i="1" dirty="0" smtClean="0">
                <a:cs typeface="Times New Roman" pitchFamily="18" charset="0"/>
              </a:rPr>
              <a:t> </a:t>
            </a:r>
            <a:r>
              <a:rPr lang="sk-SK" altLang="sk-SK" sz="2300" dirty="0" smtClean="0">
                <a:cs typeface="Times New Roman" pitchFamily="18" charset="0"/>
              </a:rPr>
              <a:t>a </a:t>
            </a:r>
            <a:r>
              <a:rPr lang="sk-SK" altLang="sk-SK" sz="2300" i="1" dirty="0" smtClean="0">
                <a:cs typeface="Times New Roman" pitchFamily="18" charset="0"/>
              </a:rPr>
              <a:t>Kalvín</a:t>
            </a:r>
            <a:r>
              <a:rPr lang="sk-SK" altLang="sk-SK" sz="2300" dirty="0" smtClean="0">
                <a:cs typeface="Times New Roman" pitchFamily="18" charset="0"/>
              </a:rPr>
              <a:t> a</a:t>
            </a:r>
            <a:r>
              <a:rPr lang="sk-SK" altLang="sk-SK" sz="2300" i="1" dirty="0" smtClean="0">
                <a:cs typeface="Times New Roman" pitchFamily="18" charset="0"/>
              </a:rPr>
              <a:t> Anglikánska cirkev</a:t>
            </a:r>
            <a:r>
              <a:rPr lang="sk-SK" altLang="sk-SK" sz="2300" dirty="0" smtClean="0">
                <a:cs typeface="Times New Roman" pitchFamily="18" charset="0"/>
              </a:rPr>
              <a:t>. </a:t>
            </a:r>
            <a:r>
              <a:rPr lang="sk-SK" altLang="sk-SK" sz="2300" dirty="0" smtClean="0"/>
              <a:t>Má d</a:t>
            </a:r>
            <a:r>
              <a:rPr lang="sk-SK" altLang="sk-SK" sz="2300" dirty="0" smtClean="0">
                <a:cs typeface="Times New Roman" pitchFamily="18" charset="0"/>
              </a:rPr>
              <a:t>ve skupiny prikázaní po päť: </a:t>
            </a:r>
            <a:r>
              <a:rPr lang="sk-SK" altLang="sk-SK" sz="2300" dirty="0" smtClean="0"/>
              <a:t>delí </a:t>
            </a:r>
            <a:r>
              <a:rPr lang="sk-SK" altLang="sk-SK" sz="2300" dirty="0" smtClean="0">
                <a:cs typeface="Times New Roman" pitchFamily="18" charset="0"/>
              </a:rPr>
              <a:t>Ex 20,3-6/Dt 5,7-10 na dve časti: 1.príkaz viery v jedného Boha a 2. je zákaz obrazov, do prvej skupiny sa radí aj príkaz o rodičoch (5.príkaz)</a:t>
            </a:r>
            <a:r>
              <a:rPr lang="sk-SK" altLang="sk-SK" sz="2300" dirty="0" smtClean="0"/>
              <a:t>; a </a:t>
            </a:r>
            <a:r>
              <a:rPr lang="sk-SK" altLang="sk-SK" sz="2300" dirty="0" smtClean="0">
                <a:cs typeface="Times New Roman" pitchFamily="18" charset="0"/>
              </a:rPr>
              <a:t>v druhej skupine </a:t>
            </a:r>
            <a:r>
              <a:rPr lang="sk-SK" altLang="sk-SK" sz="2300" dirty="0" smtClean="0"/>
              <a:t>dáva </a:t>
            </a:r>
            <a:r>
              <a:rPr lang="sk-SK" altLang="sk-SK" sz="2300" dirty="0" smtClean="0">
                <a:cs typeface="Times New Roman" pitchFamily="18" charset="0"/>
              </a:rPr>
              <a:t>do 10. príkazu oba zákazy túžb</a:t>
            </a:r>
            <a:r>
              <a:rPr lang="sk-SK" altLang="sk-SK" sz="2300" dirty="0" smtClean="0"/>
              <a:t>y</a:t>
            </a:r>
            <a:r>
              <a:rPr lang="sk-SK" altLang="sk-SK" sz="2300" dirty="0" smtClean="0">
                <a:cs typeface="Times New Roman" pitchFamily="18" charset="0"/>
              </a:rPr>
              <a:t> po žene a </a:t>
            </a:r>
            <a:r>
              <a:rPr lang="sk-SK" altLang="sk-SK" sz="2300" dirty="0" smtClean="0"/>
              <a:t>po </a:t>
            </a:r>
            <a:r>
              <a:rPr lang="sk-SK" altLang="sk-SK" sz="2300" dirty="0" smtClean="0">
                <a:cs typeface="Times New Roman" pitchFamily="18" charset="0"/>
              </a:rPr>
              <a:t>dome blížneho; </a:t>
            </a:r>
          </a:p>
        </p:txBody>
      </p:sp>
    </p:spTree>
    <p:extLst>
      <p:ext uri="{BB962C8B-B14F-4D97-AF65-F5344CB8AC3E}">
        <p14:creationId xmlns:p14="http://schemas.microsoft.com/office/powerpoint/2010/main" val="189389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z="2400" smtClean="0"/>
              <a:t>Židovská verzia Desatora (prenesená na prsty)</a:t>
            </a:r>
          </a:p>
        </p:txBody>
      </p:sp>
      <p:sp>
        <p:nvSpPr>
          <p:cNvPr id="143363" name="Zástupný symbol obsahu 2"/>
          <p:cNvSpPr>
            <a:spLocks noGrp="1"/>
          </p:cNvSpPr>
          <p:nvPr>
            <p:ph idx="1"/>
          </p:nvPr>
        </p:nvSpPr>
        <p:spPr>
          <a:xfrm>
            <a:off x="381000" y="1219200"/>
            <a:ext cx="8305800" cy="4906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sk-SK" altLang="sk-SK" sz="2400" i="1" smtClean="0"/>
              <a:t>Prvým samostatným výrokom je: </a:t>
            </a:r>
            <a:r>
              <a:rPr lang="sk-SK" altLang="sk-SK" sz="2400" b="1" i="1" smtClean="0"/>
              <a:t>Ja som Pán Boh tvoj...</a:t>
            </a:r>
          </a:p>
        </p:txBody>
      </p:sp>
      <p:pic>
        <p:nvPicPr>
          <p:cNvPr id="143364" name="Picture 2" descr="C:\Users\Jozef Jancovic\Desktop\desato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09800"/>
            <a:ext cx="4438650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65" name="Picture 5" descr="C:\Users\Jozef Jancovic\Desktop\Bible_commandments_hand_mnemoni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57413"/>
            <a:ext cx="4191000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6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1" name="Group 73"/>
          <p:cNvGraphicFramePr>
            <a:graphicFrameLocks noGrp="1"/>
          </p:cNvGraphicFramePr>
          <p:nvPr/>
        </p:nvGraphicFramePr>
        <p:xfrm>
          <a:off x="76200" y="76200"/>
          <a:ext cx="8915400" cy="6877050"/>
        </p:xfrm>
        <a:graphic>
          <a:graphicData uri="http://schemas.openxmlformats.org/drawingml/2006/table">
            <a:tbl>
              <a:tblPr/>
              <a:tblGrid>
                <a:gridCol w="4419600"/>
                <a:gridCol w="4495800"/>
              </a:tblGrid>
              <a:tr h="6877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EXODUS 20,2-17</a:t>
                      </a: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Ja  som Pán, tvoj Boh, ktorý ťa vyviedol z egyptskej krajiny, z domu otrokov.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Nebudeš mať iných bohov okrem mňa!</a:t>
                      </a:r>
                      <a:endParaRPr kumimoji="0" lang="sk-SK" altLang="sk-SK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Neurobíš si modlu, ani nijakú podobu toho, čo je hore na nebi, dolu na zemi alebo vo vode pod zemou! </a:t>
                      </a:r>
                      <a:endParaRPr kumimoji="0" lang="sk-SK" altLang="sk-SK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Nebudeš sa im klaňať, ani im slúžiť, lebo ja, Pán, tvoj Boh, som žiarlivý Boh, ktorý trestá neprávosť otcov na deťoch do tretieho a štvrtého pokolenia u tých, čo ma nenávidia, </a:t>
                      </a: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ale preukazuje milosrdenstvo až do tisíceho pokolenia tým, čo ma milujú a zachovávajú moje príkazy.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Nevezmeš meno Pána, svojho Boha, nadarmo, lebo Pán nenechá bez trestu toho, kto bude brať jeho meno nadarmo.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Pamätaj na sobotňajší deň, aby si ho zasvätil!       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9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Šesť dní budeš pracovať a robiť každú svoju prácu,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siedmy deň je však sobota Pána, tvojho Boha.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Vtedy nebudeš konať nijakú prácu ani ty, ani tvoj syn ani tvoja dcéra, ani tvoj sluha, ani tvoja slúžka,            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    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ani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tvoj dobytok, ani </a:t>
                      </a:r>
                      <a:endParaRPr kumimoji="0" lang="sk-SK" altLang="sk-SK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cudzinec, ktorý býva v tvojich bránach!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3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sk-SK" altLang="sk-SK" sz="3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LEBO ZA ŠESŤ DNÍ PÁN UTVORIL NEBO A ZEM, MORE A VŠETKO, ČO JE V NICH, V SIEDMY DEŇ VŠAK ODPOČÍVAL. PRETO HO PÁN POŽEHNAL A ZASVÄTIL HO.</a:t>
                      </a: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Cti  svojho otca a svoju matku,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aby sa predĺžili tvoje dni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       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zemi, ktorú ti dá Pán, tvoj Boh!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Nezabiješ!      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Nescudzoložíš!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Nepokradneš! 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Nevyslovíš krivé svedectvo proti svojmu blížnemu!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Nebudeš žiadostivo túžiť po dome svojho blížneho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5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nebudeš žiadostivo túžiť po manželke svojho blížneho</a:t>
                      </a:r>
                      <a:r>
                        <a:rPr kumimoji="0" lang="sk-SK" altLang="sk-SK" sz="11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 po jeho sluhovi, ani po jeho slúžke, ani po jeho volovi, ani po jeho oslovi, ani po ničom, čo patrí tvojmu blížnemu!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>
                            <a:gamma/>
                            <a:shade val="8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8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DEUTERONÓMIUM 5,6-21</a:t>
                      </a: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Ja som Pán, tvoj Boh, ktorý ťa vyviedol z egyptskej krajiny, z domu otrokov.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Nebudeš mať iných bohov okrem mňa!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Neurobíš si modlu, ani nijakú podobu toho, čo je hore na nebi, čo je dolu na zemi alebo vo vode pod zemou!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Nebudeš sa im klaňať, ani im slúžiť, lebo ja, Pán, tvoj Boh, som žiarlivý Boh, ktorý trestá neprávosť otcov na deťoch do tretieho a štvrtého pokolenia u tých, čo ma nenávidia, </a:t>
                      </a: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ale preukazuje milosrdenstvo až do tisíceho pokolenia tým, čo ma milujú a zachovávajú moje príkazy.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Nevezmeš meno Pána, svojho Boha, nadarmo, lebo Pán nenechá bez trestu toho, kto bude brať jeho meno nadarmo.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Zachovávaj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sobotňajší deň, aby si ho zasvätil,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lbertus Medium" charset="0"/>
                          <a:cs typeface="Times New Roman" pitchFamily="18" charset="0"/>
                        </a:rPr>
                        <a:t>AKO TI PRIKÁZAL PÁN, TVOJ BOH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lbertus Extra Bold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Extra Bold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Šesť dní budeš pracovať a robiť každú svoju prácu, 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siedmy deň je však sobota Pána, tvojho Boha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tedy nebudeš konať nijakú prácu ani ty, ani tvoj syn, ani tvoja dcéra, ani tvoj sluha, ani slúžka,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 tvoj vôl, ani osol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ani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nijaký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tvoj dobytok, ani cudzinec, ktorý býva v tvojich bránach,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aby tvoj sluha a tvoja slúžka mali podobný odpočinok ako ty.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PAMÄTAJ SI, ŽE SI BOL OTROKOM V EGYPTSKEJ KRAJINE A ŽE ŤA PÁN, TVOJ BOH VYVIEDOL ODTIAĽ MOCNOU PRAVICOU A ZDVIHNUTÝM RAMENOM: PRETO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lbertus Medium" charset="0"/>
                          <a:cs typeface="Times New Roman" pitchFamily="18" charset="0"/>
                        </a:rPr>
                        <a:t>TI PRIKÁZAL PÁN, TVOJ BOH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lbertus Medium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ZACHOVÁVAŤ SOBOTŇAJŠÍ DEŇ.</a:t>
                      </a:r>
                      <a:endParaRPr kumimoji="0" lang="sk-SK" altLang="sk-SK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Cti svojho otca a svoju matku,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lbertus Medium" charset="0"/>
                          <a:cs typeface="Times New Roman" pitchFamily="18" charset="0"/>
                        </a:rPr>
                        <a:t>AKO TI PRIKÁZAL PÁN, TVOJ BOH,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aby sa predĺžili tvoje dni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 aby sa ti darilo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zemi, ktorú ti dá Pán, tvoj Boh!</a:t>
                      </a: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11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Nezabiješ,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nescudzoložíš,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nepokradneš,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nevyslovíš krivé svedectvo proti svojmu blížnemu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nebudeš žiadostivo túžiť po manželke svojho blížneho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 </a:t>
                      </a:r>
                      <a:r>
                        <a:rPr kumimoji="0" lang="sk-SK" altLang="sk-SK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nebudeš</a:t>
                      </a:r>
                      <a:r>
                        <a:rPr kumimoji="0" lang="sk-SK" altLang="sk-SK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TÚŽIŤ </a:t>
                      </a:r>
                      <a:r>
                        <a:rPr kumimoji="0" lang="sk-SK" altLang="sk-SK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 dome svojho blížneho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sk-SK" altLang="sk-SK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 po jeho poli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ani po jeho sluhovi, ani po jeho slúžke, ani po jeho volovi, ani po jeho oslovi, ani po ničom, čo patrí tvojmu blížnemu!</a:t>
                      </a:r>
                      <a:r>
                        <a:rPr kumimoji="0" lang="sk-SK" altLang="sk-SK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4395" name="Text Box 70"/>
          <p:cNvSpPr txBox="1">
            <a:spLocks noChangeArrowheads="1"/>
          </p:cNvSpPr>
          <p:nvPr/>
        </p:nvSpPr>
        <p:spPr bwMode="auto">
          <a:xfrm>
            <a:off x="4405313" y="6289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k-SK" altLang="sk-SK" sz="2400">
              <a:latin typeface="Times New Roman" panose="02020603050405020304" pitchFamily="18" charset="0"/>
            </a:endParaRPr>
          </a:p>
        </p:txBody>
      </p:sp>
      <p:sp>
        <p:nvSpPr>
          <p:cNvPr id="144396" name="Line 77"/>
          <p:cNvSpPr>
            <a:spLocks noChangeShapeType="1"/>
          </p:cNvSpPr>
          <p:nvPr/>
        </p:nvSpPr>
        <p:spPr bwMode="auto">
          <a:xfrm flipV="1">
            <a:off x="3657600" y="6096000"/>
            <a:ext cx="990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sk-SK"/>
          </a:p>
        </p:txBody>
      </p:sp>
      <p:sp>
        <p:nvSpPr>
          <p:cNvPr id="144397" name="Line 78"/>
          <p:cNvSpPr>
            <a:spLocks noChangeShapeType="1"/>
          </p:cNvSpPr>
          <p:nvPr/>
        </p:nvSpPr>
        <p:spPr bwMode="auto">
          <a:xfrm>
            <a:off x="3270250" y="6092825"/>
            <a:ext cx="1447800" cy="155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sk-SK"/>
          </a:p>
        </p:txBody>
      </p:sp>
      <p:sp>
        <p:nvSpPr>
          <p:cNvPr id="144398" name="Rectangle 7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362313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0"/>
            <a:ext cx="8883650" cy="6858000"/>
          </a:xfrm>
          <a:solidFill>
            <a:schemeClr val="bg1"/>
          </a:solidFill>
          <a:ln w="28575">
            <a:solidFill>
              <a:srgbClr val="CC3399"/>
            </a:solidFill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/>
              <a:t>5,</a:t>
            </a:r>
            <a:r>
              <a:rPr lang="sk-SK" altLang="sk-SK" sz="1400" baseline="30000" dirty="0" smtClean="0">
                <a:cs typeface="Times New Roman" pitchFamily="18" charset="0"/>
              </a:rPr>
              <a:t>6</a:t>
            </a:r>
            <a:r>
              <a:rPr lang="sk-SK" altLang="sk-SK" sz="1400" dirty="0" smtClean="0"/>
              <a:t> </a:t>
            </a:r>
            <a:r>
              <a:rPr lang="sk-SK" altLang="sk-SK" sz="1400" b="1" dirty="0" smtClean="0">
                <a:solidFill>
                  <a:srgbClr val="FF0000"/>
                </a:solidFill>
                <a:cs typeface="Times New Roman" pitchFamily="18" charset="0"/>
              </a:rPr>
              <a:t>Ja som </a:t>
            </a:r>
            <a:r>
              <a:rPr lang="sk-SK" altLang="sk-SK" sz="1400" b="1" u="sng" dirty="0" smtClean="0">
                <a:cs typeface="Times New Roman" pitchFamily="18" charset="0"/>
              </a:rPr>
              <a:t>PÁN</a:t>
            </a:r>
            <a:r>
              <a:rPr lang="sk-SK" altLang="sk-SK" sz="1400" b="1" dirty="0" smtClean="0">
                <a:cs typeface="Times New Roman" pitchFamily="18" charset="0"/>
              </a:rPr>
              <a:t>, TVOJ BOH,</a:t>
            </a:r>
            <a:r>
              <a:rPr lang="sk-SK" altLang="sk-SK" sz="1400" dirty="0" smtClean="0">
                <a:cs typeface="Times New Roman" pitchFamily="18" charset="0"/>
              </a:rPr>
              <a:t> ktorý ťa </a:t>
            </a:r>
            <a:r>
              <a:rPr lang="sk-SK" altLang="sk-SK" sz="1400" b="1" i="1" dirty="0" smtClean="0">
                <a:solidFill>
                  <a:srgbClr val="CC3399"/>
                </a:solidFill>
                <a:latin typeface="AmerType Md BT" charset="0"/>
                <a:cs typeface="Times New Roman" pitchFamily="18" charset="0"/>
              </a:rPr>
              <a:t>vyviedol</a:t>
            </a:r>
            <a:r>
              <a:rPr lang="sk-SK" altLang="sk-SK" sz="1400" i="1" dirty="0" smtClean="0">
                <a:solidFill>
                  <a:srgbClr val="CC3399"/>
                </a:solidFill>
                <a:latin typeface="AmerType Md BT" charset="0"/>
                <a:cs typeface="Times New Roman" pitchFamily="18" charset="0"/>
              </a:rPr>
              <a:t> </a:t>
            </a:r>
            <a:r>
              <a:rPr lang="sk-SK" altLang="sk-SK" sz="1400" b="1" dirty="0" smtClean="0">
                <a:solidFill>
                  <a:srgbClr val="CC3399"/>
                </a:solidFill>
                <a:cs typeface="Times New Roman" pitchFamily="18" charset="0"/>
              </a:rPr>
              <a:t>z</a:t>
            </a:r>
            <a:r>
              <a:rPr lang="sk-SK" altLang="sk-SK" sz="1400" b="1" dirty="0" smtClean="0">
                <a:solidFill>
                  <a:srgbClr val="CC3399"/>
                </a:solidFill>
                <a:latin typeface="Allegro BT" charset="0"/>
                <a:cs typeface="Times New Roman" pitchFamily="18" charset="0"/>
              </a:rPr>
              <a:t> </a:t>
            </a:r>
            <a:r>
              <a:rPr lang="sk-SK" altLang="sk-SK" sz="1400" b="1" i="1" dirty="0" smtClean="0">
                <a:solidFill>
                  <a:srgbClr val="CC3399"/>
                </a:solidFill>
                <a:latin typeface="Allegro BT" charset="0"/>
                <a:cs typeface="Times New Roman" pitchFamily="18" charset="0"/>
              </a:rPr>
              <a:t>egyptskej krajiny</a:t>
            </a:r>
            <a:r>
              <a:rPr lang="sk-SK" altLang="sk-SK" sz="1400" b="1" dirty="0" smtClean="0">
                <a:cs typeface="Times New Roman" pitchFamily="18" charset="0"/>
              </a:rPr>
              <a:t>,</a:t>
            </a:r>
            <a:r>
              <a:rPr lang="sk-SK" altLang="sk-SK" sz="1400" dirty="0" smtClean="0">
                <a:cs typeface="Times New Roman" pitchFamily="18" charset="0"/>
              </a:rPr>
              <a:t> z domu </a:t>
            </a:r>
            <a:r>
              <a:rPr lang="sk-SK" altLang="sk-SK" sz="1400" b="1" dirty="0" smtClean="0">
                <a:latin typeface="Arial Narrow" pitchFamily="34" charset="0"/>
                <a:cs typeface="Times New Roman" pitchFamily="18" charset="0"/>
              </a:rPr>
              <a:t>otrokov</a:t>
            </a:r>
            <a:r>
              <a:rPr lang="sk-SK" altLang="sk-SK" sz="1400" dirty="0" smtClean="0">
                <a:cs typeface="Times New Roman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   7</a:t>
            </a:r>
            <a:r>
              <a:rPr lang="sk-SK" altLang="sk-SK" sz="1400" dirty="0" smtClean="0">
                <a:cs typeface="Times New Roman" pitchFamily="18" charset="0"/>
              </a:rPr>
              <a:t> </a:t>
            </a:r>
            <a:r>
              <a:rPr lang="sk-SK" altLang="sk-SK" sz="1400" b="1" dirty="0" err="1" smtClean="0"/>
              <a:t>NE</a:t>
            </a:r>
            <a:r>
              <a:rPr lang="sk-SK" altLang="sk-SK" sz="1400" dirty="0" err="1" smtClean="0">
                <a:cs typeface="Times New Roman" pitchFamily="18" charset="0"/>
              </a:rPr>
              <a:t>budeš</a:t>
            </a:r>
            <a:r>
              <a:rPr lang="sk-SK" altLang="sk-SK" sz="1400" dirty="0" smtClean="0">
                <a:cs typeface="Times New Roman" pitchFamily="18" charset="0"/>
              </a:rPr>
              <a:t> mať iných bohov okrem mňa!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   8</a:t>
            </a:r>
            <a:r>
              <a:rPr lang="sk-SK" altLang="sk-SK" sz="1400" baseline="30000" dirty="0" smtClean="0"/>
              <a:t> </a:t>
            </a:r>
            <a:r>
              <a:rPr lang="sk-SK" altLang="sk-SK" sz="1400" b="1" dirty="0" err="1" smtClean="0"/>
              <a:t>NE</a:t>
            </a:r>
            <a:r>
              <a:rPr lang="sk-SK" altLang="sk-SK" sz="1400" dirty="0" err="1" smtClean="0">
                <a:cs typeface="Times New Roman" pitchFamily="18" charset="0"/>
              </a:rPr>
              <a:t>urobíš</a:t>
            </a:r>
            <a:r>
              <a:rPr lang="sk-SK" altLang="sk-SK" sz="1400" dirty="0" smtClean="0">
                <a:cs typeface="Times New Roman" pitchFamily="18" charset="0"/>
              </a:rPr>
              <a:t> si modlu, ani nijakú podobu toho, čo je hore  na nebi,</a:t>
            </a:r>
            <a:r>
              <a:rPr lang="sk-SK" altLang="sk-SK" sz="1400" dirty="0" smtClean="0"/>
              <a:t> </a:t>
            </a:r>
            <a:r>
              <a:rPr lang="sk-SK" altLang="sk-SK" sz="1400" dirty="0" smtClean="0">
                <a:cs typeface="Times New Roman" pitchFamily="18" charset="0"/>
              </a:rPr>
              <a:t>dolu</a:t>
            </a:r>
            <a:r>
              <a:rPr lang="sk-SK" altLang="sk-SK" sz="1400" dirty="0" smtClean="0"/>
              <a:t> </a:t>
            </a:r>
            <a:r>
              <a:rPr lang="sk-SK" altLang="sk-SK" sz="1400" dirty="0" smtClean="0">
                <a:cs typeface="Times New Roman" pitchFamily="18" charset="0"/>
              </a:rPr>
              <a:t>na zemi alebo vo vode pod zemou! </a:t>
            </a:r>
            <a:r>
              <a:rPr lang="sk-SK" altLang="sk-SK" sz="1400" baseline="30000" dirty="0" smtClean="0">
                <a:cs typeface="Times New Roman" pitchFamily="18" charset="0"/>
              </a:rPr>
              <a:t> </a:t>
            </a:r>
            <a:endParaRPr lang="sk-SK" altLang="sk-SK" sz="1400" baseline="30000" dirty="0" smtClean="0"/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/>
              <a:t>   </a:t>
            </a:r>
            <a:r>
              <a:rPr lang="sk-SK" altLang="sk-SK" sz="1400" baseline="30000" dirty="0" smtClean="0">
                <a:cs typeface="Times New Roman" pitchFamily="18" charset="0"/>
              </a:rPr>
              <a:t>9</a:t>
            </a:r>
            <a:r>
              <a:rPr lang="sk-SK" altLang="sk-SK" sz="1400" dirty="0" smtClean="0"/>
              <a:t> </a:t>
            </a:r>
            <a:r>
              <a:rPr lang="sk-SK" altLang="sk-SK" sz="1400" b="1" dirty="0" err="1" smtClean="0"/>
              <a:t>NE</a:t>
            </a:r>
            <a:r>
              <a:rPr lang="sk-SK" altLang="sk-SK" sz="1400" dirty="0" err="1" smtClean="0">
                <a:cs typeface="Times New Roman" pitchFamily="18" charset="0"/>
              </a:rPr>
              <a:t>budeš</a:t>
            </a:r>
            <a:r>
              <a:rPr lang="sk-SK" altLang="sk-SK" sz="1400" dirty="0" smtClean="0">
                <a:cs typeface="Times New Roman" pitchFamily="18" charset="0"/>
              </a:rPr>
              <a:t> sa im klaňať,  ani im </a:t>
            </a:r>
            <a:r>
              <a:rPr lang="sk-SK" altLang="sk-SK" sz="1400" b="1" dirty="0" smtClean="0">
                <a:latin typeface="Arial Narrow" pitchFamily="34" charset="0"/>
                <a:cs typeface="Times New Roman" pitchFamily="18" charset="0"/>
              </a:rPr>
              <a:t>slúžiť</a:t>
            </a:r>
            <a:r>
              <a:rPr lang="sk-SK" altLang="sk-SK" sz="1400" dirty="0" smtClean="0">
                <a:cs typeface="Times New Roman" pitchFamily="18" charset="0"/>
              </a:rPr>
              <a:t>, </a:t>
            </a:r>
            <a:r>
              <a:rPr lang="sk-SK" altLang="sk-SK" sz="1400" dirty="0" smtClean="0">
                <a:solidFill>
                  <a:srgbClr val="800000"/>
                </a:solidFill>
                <a:cs typeface="Times New Roman" pitchFamily="18" charset="0"/>
              </a:rPr>
              <a:t>lebo</a:t>
            </a:r>
            <a:r>
              <a:rPr lang="sk-SK" altLang="sk-SK" sz="1400" dirty="0" smtClean="0">
                <a:cs typeface="Times New Roman" pitchFamily="18" charset="0"/>
              </a:rPr>
              <a:t> </a:t>
            </a:r>
            <a:r>
              <a:rPr lang="sk-SK" altLang="sk-SK" sz="1400" b="1" dirty="0" smtClean="0">
                <a:solidFill>
                  <a:srgbClr val="FF0000"/>
                </a:solidFill>
                <a:cs typeface="Times New Roman" pitchFamily="18" charset="0"/>
              </a:rPr>
              <a:t>ja som</a:t>
            </a:r>
            <a:r>
              <a:rPr lang="sk-SK" altLang="sk-SK" sz="1400" dirty="0" smtClean="0">
                <a:solidFill>
                  <a:srgbClr val="FF0000"/>
                </a:solidFill>
              </a:rPr>
              <a:t> </a:t>
            </a:r>
            <a:r>
              <a:rPr lang="sk-SK" altLang="sk-SK" sz="1400" b="1" u="sng" dirty="0" smtClean="0">
                <a:cs typeface="Times New Roman" pitchFamily="18" charset="0"/>
              </a:rPr>
              <a:t>PÁN</a:t>
            </a:r>
            <a:r>
              <a:rPr lang="sk-SK" altLang="sk-SK" sz="1400" b="1" dirty="0" smtClean="0">
                <a:cs typeface="Times New Roman" pitchFamily="18" charset="0"/>
              </a:rPr>
              <a:t>, TVOJ BOH</a:t>
            </a:r>
            <a:r>
              <a:rPr lang="sk-SK" altLang="sk-SK" sz="1400" dirty="0" smtClean="0">
                <a:cs typeface="Times New Roman" pitchFamily="18" charset="0"/>
              </a:rPr>
              <a:t>, žiarlivý </a:t>
            </a:r>
            <a:r>
              <a:rPr lang="sk-SK" altLang="sk-SK" sz="1400" b="1" dirty="0" smtClean="0">
                <a:cs typeface="Times New Roman" pitchFamily="18" charset="0"/>
              </a:rPr>
              <a:t>BOH</a:t>
            </a:r>
            <a:r>
              <a:rPr lang="sk-SK" altLang="sk-SK" sz="1400" dirty="0" smtClean="0">
                <a:cs typeface="Times New Roman" pitchFamily="18" charset="0"/>
              </a:rPr>
              <a:t>,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/>
              <a:t>     </a:t>
            </a:r>
            <a:r>
              <a:rPr lang="sk-SK" altLang="sk-SK" sz="1400" dirty="0" smtClean="0">
                <a:cs typeface="Times New Roman" pitchFamily="18" charset="0"/>
              </a:rPr>
              <a:t>ktorý trestá neprávosť </a:t>
            </a:r>
            <a:r>
              <a:rPr lang="sk-SK" altLang="sk-SK" sz="1400" b="1" dirty="0" smtClean="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OTCOV</a:t>
            </a:r>
            <a:r>
              <a:rPr lang="sk-SK" altLang="sk-SK" sz="1400" dirty="0" smtClean="0">
                <a:cs typeface="Times New Roman" pitchFamily="18" charset="0"/>
              </a:rPr>
              <a:t> na</a:t>
            </a:r>
            <a:r>
              <a:rPr lang="sk-SK" altLang="sk-SK" sz="1400" dirty="0" smtClean="0">
                <a:latin typeface="Albertus Medium" charset="0"/>
                <a:cs typeface="Times New Roman" pitchFamily="18" charset="0"/>
              </a:rPr>
              <a:t> </a:t>
            </a:r>
            <a:r>
              <a:rPr lang="sk-SK" altLang="sk-SK" sz="1400" b="1" dirty="0" smtClean="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 Medium" charset="0"/>
                <a:cs typeface="Times New Roman" pitchFamily="18" charset="0"/>
              </a:rPr>
              <a:t>DEŤOCH</a:t>
            </a:r>
            <a:r>
              <a:rPr lang="sk-SK" altLang="sk-SK" sz="1400" dirty="0" smtClean="0">
                <a:cs typeface="Times New Roman" pitchFamily="18" charset="0"/>
              </a:rPr>
              <a:t> do tretieho a štvrtého pokolenia</a:t>
            </a:r>
            <a:r>
              <a:rPr lang="sk-SK" altLang="sk-SK" sz="1400" dirty="0" smtClean="0"/>
              <a:t> </a:t>
            </a:r>
            <a:r>
              <a:rPr lang="sk-SK" altLang="sk-SK" sz="1400" dirty="0" smtClean="0">
                <a:cs typeface="Times New Roman" pitchFamily="18" charset="0"/>
              </a:rPr>
              <a:t>u tý</a:t>
            </a:r>
            <a:r>
              <a:rPr lang="sk-SK" altLang="sk-SK" sz="1400" dirty="0" smtClean="0"/>
              <a:t>ch </a:t>
            </a:r>
            <a:r>
              <a:rPr lang="sk-SK" altLang="sk-SK" sz="1400" dirty="0" smtClean="0">
                <a:cs typeface="Times New Roman" pitchFamily="18" charset="0"/>
              </a:rPr>
              <a:t>čo ma nenávidia, </a:t>
            </a:r>
            <a:endParaRPr lang="sk-SK" altLang="sk-SK" sz="1400" dirty="0" smtClean="0"/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10 </a:t>
            </a:r>
            <a:r>
              <a:rPr lang="sk-SK" altLang="sk-SK" sz="1400" dirty="0" smtClean="0">
                <a:cs typeface="Times New Roman" pitchFamily="18" charset="0"/>
              </a:rPr>
              <a:t>ale preukazuje milosrdenstvo až</a:t>
            </a:r>
            <a:r>
              <a:rPr lang="sk-SK" altLang="sk-SK" sz="1400" dirty="0" smtClean="0"/>
              <a:t> </a:t>
            </a:r>
            <a:r>
              <a:rPr lang="sk-SK" altLang="sk-SK" sz="1400" dirty="0" smtClean="0">
                <a:cs typeface="Times New Roman" pitchFamily="18" charset="0"/>
              </a:rPr>
              <a:t>do tisíceho pokolenia   tým, čo ma milujú a zachovávajú moje príkazy.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11</a:t>
            </a:r>
            <a:r>
              <a:rPr lang="sk-SK" altLang="sk-SK" sz="1400" dirty="0" smtClean="0"/>
              <a:t> </a:t>
            </a:r>
            <a:r>
              <a:rPr lang="sk-SK" altLang="sk-SK" sz="1400" b="1" dirty="0" err="1" smtClean="0"/>
              <a:t>NE</a:t>
            </a:r>
            <a:r>
              <a:rPr lang="sk-SK" altLang="sk-SK" sz="1400" dirty="0" err="1" smtClean="0">
                <a:cs typeface="Times New Roman" pitchFamily="18" charset="0"/>
              </a:rPr>
              <a:t>vezmeš</a:t>
            </a:r>
            <a:r>
              <a:rPr lang="sk-SK" altLang="sk-SK" sz="1400" dirty="0" smtClean="0">
                <a:cs typeface="Times New Roman" pitchFamily="18" charset="0"/>
              </a:rPr>
              <a:t>   meno    </a:t>
            </a:r>
            <a:r>
              <a:rPr lang="sk-SK" altLang="sk-SK" sz="1400" b="1" u="sng" dirty="0" smtClean="0">
                <a:cs typeface="Times New Roman" pitchFamily="18" charset="0"/>
              </a:rPr>
              <a:t>PÁNA</a:t>
            </a:r>
            <a:r>
              <a:rPr lang="sk-SK" altLang="sk-SK" sz="1400" b="1" dirty="0" smtClean="0">
                <a:cs typeface="Times New Roman" pitchFamily="18" charset="0"/>
              </a:rPr>
              <a:t>, TVOJHO BOHA</a:t>
            </a:r>
            <a:r>
              <a:rPr lang="sk-SK" altLang="sk-SK" sz="1400" dirty="0" smtClean="0">
                <a:cs typeface="Times New Roman" pitchFamily="18" charset="0"/>
              </a:rPr>
              <a:t> </a:t>
            </a:r>
            <a:r>
              <a:rPr lang="sk-SK" altLang="sk-SK" sz="1400" dirty="0" smtClean="0"/>
              <a:t>                       </a:t>
            </a:r>
            <a:r>
              <a:rPr lang="sk-SK" altLang="sk-SK" sz="1400" b="1" i="1" dirty="0" smtClean="0">
                <a:solidFill>
                  <a:srgbClr val="CC0000"/>
                </a:solidFill>
                <a:cs typeface="Times New Roman" pitchFamily="18" charset="0"/>
              </a:rPr>
              <a:t>NADARMO</a:t>
            </a:r>
            <a:r>
              <a:rPr lang="sk-SK" altLang="sk-SK" sz="1400" dirty="0" smtClean="0">
                <a:cs typeface="Times New Roman" pitchFamily="18" charset="0"/>
              </a:rPr>
              <a:t>,                  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/>
              <a:t>      </a:t>
            </a:r>
            <a:r>
              <a:rPr lang="sk-SK" altLang="sk-SK" sz="1400" dirty="0" smtClean="0">
                <a:cs typeface="Times New Roman" pitchFamily="18" charset="0"/>
              </a:rPr>
              <a:t>lebo </a:t>
            </a:r>
            <a:r>
              <a:rPr lang="sk-SK" altLang="sk-SK" sz="1400" b="1" u="sng" dirty="0" smtClean="0">
                <a:cs typeface="Times New Roman" pitchFamily="18" charset="0"/>
              </a:rPr>
              <a:t>PÁN</a:t>
            </a:r>
            <a:r>
              <a:rPr lang="sk-SK" altLang="sk-SK" sz="1400" dirty="0" smtClean="0">
                <a:cs typeface="Times New Roman" pitchFamily="18" charset="0"/>
              </a:rPr>
              <a:t> nenechá bez trestu toho, kto bude brať jeho  m</a:t>
            </a:r>
            <a:r>
              <a:rPr lang="sk-SK" altLang="sk-SK" sz="1400" dirty="0" smtClean="0"/>
              <a:t>eno</a:t>
            </a:r>
            <a:r>
              <a:rPr lang="sk-SK" altLang="sk-SK" sz="1400" b="1" i="1" dirty="0" smtClean="0"/>
              <a:t> </a:t>
            </a:r>
            <a:r>
              <a:rPr lang="sk-SK" altLang="sk-SK" sz="1400" b="1" i="1" dirty="0" smtClean="0">
                <a:solidFill>
                  <a:srgbClr val="CC0000"/>
                </a:solidFill>
                <a:cs typeface="Times New Roman" pitchFamily="18" charset="0"/>
              </a:rPr>
              <a:t>NADARMO</a:t>
            </a:r>
            <a:r>
              <a:rPr lang="sk-SK" altLang="sk-SK" sz="1400" dirty="0" smtClean="0">
                <a:cs typeface="Times New Roman" pitchFamily="18" charset="0"/>
              </a:rPr>
              <a:t>.</a:t>
            </a:r>
            <a:endParaRPr lang="sk-SK" altLang="sk-SK" sz="800" dirty="0" smtClean="0"/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8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__</a:t>
            </a:r>
            <a:r>
              <a:rPr lang="sk-SK" altLang="sk-SK" sz="14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________________________________________________________________________________________________________________________________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12</a:t>
            </a:r>
            <a:r>
              <a:rPr lang="sk-SK" altLang="sk-SK" sz="1400" dirty="0" smtClean="0">
                <a:cs typeface="Times New Roman" pitchFamily="18" charset="0"/>
              </a:rPr>
              <a:t> </a:t>
            </a:r>
            <a:r>
              <a:rPr lang="sk-SK" altLang="sk-SK" sz="1400" dirty="0" smtClean="0">
                <a:latin typeface="Arial Black" pitchFamily="34" charset="0"/>
                <a:cs typeface="Times New Roman" pitchFamily="18" charset="0"/>
              </a:rPr>
              <a:t>Zachovávaj sobotný de</a:t>
            </a:r>
            <a:r>
              <a:rPr lang="sk-SK" altLang="sk-SK" sz="1400" dirty="0" smtClean="0">
                <a:latin typeface="Arial Black" pitchFamily="34" charset="0"/>
              </a:rPr>
              <a:t>ň</a:t>
            </a:r>
            <a:r>
              <a:rPr lang="sk-SK" altLang="sk-SK" sz="1400" dirty="0" smtClean="0">
                <a:cs typeface="Times New Roman" pitchFamily="18" charset="0"/>
              </a:rPr>
              <a:t>, aby si ho zasvätil,</a:t>
            </a:r>
            <a:r>
              <a:rPr lang="sk-SK" altLang="sk-SK" sz="1400" dirty="0" smtClean="0"/>
              <a:t> </a:t>
            </a:r>
            <a:r>
              <a:rPr lang="sk-SK" altLang="sk-SK" sz="1400" b="1" dirty="0" smtClean="0">
                <a:cs typeface="Times New Roman" pitchFamily="18" charset="0"/>
              </a:rPr>
              <a:t>ako</a:t>
            </a:r>
            <a:r>
              <a:rPr lang="sk-SK" altLang="sk-SK" sz="1400" dirty="0" smtClean="0">
                <a:solidFill>
                  <a:srgbClr val="00CC99"/>
                </a:solidFill>
                <a:cs typeface="Times New Roman" pitchFamily="18" charset="0"/>
              </a:rPr>
              <a:t> </a:t>
            </a:r>
            <a:r>
              <a:rPr lang="sk-SK" altLang="sk-SK" sz="1400" b="1" dirty="0" smtClean="0">
                <a:solidFill>
                  <a:srgbClr val="00CC99"/>
                </a:solidFill>
                <a:cs typeface="Times New Roman" pitchFamily="18" charset="0"/>
              </a:rPr>
              <a:t>ti prikázal</a:t>
            </a:r>
            <a:r>
              <a:rPr lang="sk-SK" altLang="sk-SK" sz="1400" dirty="0" smtClean="0">
                <a:solidFill>
                  <a:srgbClr val="00CC99"/>
                </a:solidFill>
                <a:cs typeface="Times New Roman" pitchFamily="18" charset="0"/>
              </a:rPr>
              <a:t> </a:t>
            </a:r>
            <a:r>
              <a:rPr lang="sk-SK" altLang="sk-SK" sz="1400" b="1" u="sng" dirty="0" smtClean="0">
                <a:cs typeface="Times New Roman" pitchFamily="18" charset="0"/>
              </a:rPr>
              <a:t>PÁN</a:t>
            </a:r>
            <a:r>
              <a:rPr lang="sk-SK" altLang="sk-SK" sz="1400" b="1" dirty="0" smtClean="0">
                <a:cs typeface="Times New Roman" pitchFamily="18" charset="0"/>
              </a:rPr>
              <a:t>, TVOJ BOH</a:t>
            </a:r>
            <a:r>
              <a:rPr lang="sk-SK" altLang="sk-SK" sz="1400" dirty="0" smtClean="0">
                <a:cs typeface="Times New Roman" pitchFamily="18" charset="0"/>
              </a:rPr>
              <a:t>,</a:t>
            </a:r>
            <a:r>
              <a:rPr lang="sk-SK" altLang="sk-SK" sz="1400" dirty="0" smtClean="0">
                <a:solidFill>
                  <a:srgbClr val="00CC99"/>
                </a:solidFill>
                <a:cs typeface="Times New Roman" pitchFamily="18" charset="0"/>
              </a:rPr>
              <a:t>.</a:t>
            </a:r>
            <a:r>
              <a:rPr lang="sk-SK" altLang="sk-SK" sz="1400" dirty="0" smtClean="0">
                <a:solidFill>
                  <a:srgbClr val="00CC99"/>
                </a:solidFill>
                <a:latin typeface="Albertus Extra Bold" charset="0"/>
                <a:cs typeface="Times New Roman" pitchFamily="18" charset="0"/>
              </a:rPr>
              <a:t> </a:t>
            </a:r>
            <a:endParaRPr lang="sk-SK" altLang="sk-SK" sz="1400" dirty="0" smtClean="0">
              <a:solidFill>
                <a:srgbClr val="00CC99"/>
              </a:solidFill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13</a:t>
            </a:r>
            <a:r>
              <a:rPr lang="sk-SK" altLang="sk-SK" sz="1400" dirty="0" smtClean="0">
                <a:cs typeface="Times New Roman" pitchFamily="18" charset="0"/>
              </a:rPr>
              <a:t> Šesť</a:t>
            </a:r>
            <a:r>
              <a:rPr lang="sk-SK" altLang="sk-SK" sz="1400" dirty="0" smtClean="0"/>
              <a:t> dní</a:t>
            </a:r>
            <a:r>
              <a:rPr lang="sk-SK" altLang="sk-SK" sz="1400" dirty="0" smtClean="0">
                <a:cs typeface="Times New Roman" pitchFamily="18" charset="0"/>
              </a:rPr>
              <a:t> budeš          </a:t>
            </a:r>
            <a:r>
              <a:rPr lang="sk-SK" altLang="sk-SK" sz="1400" dirty="0" smtClean="0"/>
              <a:t> </a:t>
            </a:r>
            <a:r>
              <a:rPr lang="sk-SK" altLang="sk-SK" sz="1400" dirty="0" smtClean="0">
                <a:cs typeface="Times New Roman" pitchFamily="18" charset="0"/>
              </a:rPr>
              <a:t>    </a:t>
            </a:r>
            <a:r>
              <a:rPr lang="sk-SK" altLang="sk-SK" sz="1400" dirty="0" smtClean="0"/>
              <a:t>           </a:t>
            </a:r>
            <a:r>
              <a:rPr lang="sk-SK" altLang="sk-SK" sz="1400" b="1" dirty="0" smtClean="0">
                <a:latin typeface="Arial Narrow" pitchFamily="34" charset="0"/>
                <a:cs typeface="Times New Roman" pitchFamily="18" charset="0"/>
              </a:rPr>
              <a:t>slúžiť</a:t>
            </a:r>
            <a:r>
              <a:rPr lang="sk-SK" altLang="sk-SK" sz="1400" dirty="0" smtClean="0">
                <a:cs typeface="Times New Roman" pitchFamily="18" charset="0"/>
              </a:rPr>
              <a:t> a robiť každú svoju prácu,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14</a:t>
            </a:r>
            <a:r>
              <a:rPr lang="sk-SK" altLang="sk-SK" sz="1400" dirty="0" smtClean="0">
                <a:cs typeface="Times New Roman" pitchFamily="18" charset="0"/>
              </a:rPr>
              <a:t> ale siedmy</a:t>
            </a:r>
            <a:r>
              <a:rPr lang="sk-SK" altLang="sk-SK" sz="1400" dirty="0" smtClean="0"/>
              <a:t> deň</a:t>
            </a:r>
            <a:r>
              <a:rPr lang="sk-SK" altLang="sk-SK" sz="1400" dirty="0" smtClean="0">
                <a:cs typeface="Times New Roman" pitchFamily="18" charset="0"/>
              </a:rPr>
              <a:t> je </a:t>
            </a:r>
            <a:r>
              <a:rPr lang="sk-SK" altLang="sk-SK" sz="1400" dirty="0" smtClean="0">
                <a:latin typeface="Arial Black" pitchFamily="34" charset="0"/>
                <a:cs typeface="Times New Roman" pitchFamily="18" charset="0"/>
              </a:rPr>
              <a:t>sobota</a:t>
            </a:r>
            <a:r>
              <a:rPr lang="sk-SK" altLang="sk-SK" sz="1400" dirty="0" smtClean="0">
                <a:cs typeface="Times New Roman" pitchFamily="18" charset="0"/>
              </a:rPr>
              <a:t>      </a:t>
            </a:r>
            <a:r>
              <a:rPr lang="sk-SK" altLang="sk-SK" sz="1400" dirty="0" smtClean="0"/>
              <a:t>              </a:t>
            </a:r>
            <a:r>
              <a:rPr lang="sk-SK" altLang="sk-SK" sz="1400" dirty="0" smtClean="0">
                <a:cs typeface="Times New Roman" pitchFamily="18" charset="0"/>
              </a:rPr>
              <a:t>         </a:t>
            </a:r>
            <a:r>
              <a:rPr lang="sk-SK" altLang="sk-SK" sz="1400" dirty="0" smtClean="0"/>
              <a:t>                             </a:t>
            </a:r>
            <a:r>
              <a:rPr lang="sk-SK" altLang="sk-SK" sz="1400" dirty="0" smtClean="0">
                <a:cs typeface="Times New Roman" pitchFamily="18" charset="0"/>
              </a:rPr>
              <a:t>pre  </a:t>
            </a:r>
            <a:r>
              <a:rPr lang="sk-SK" altLang="sk-SK" sz="1400" b="1" u="sng" dirty="0" smtClean="0">
                <a:cs typeface="Times New Roman" pitchFamily="18" charset="0"/>
              </a:rPr>
              <a:t>PÁNA</a:t>
            </a:r>
            <a:r>
              <a:rPr lang="sk-SK" altLang="sk-SK" sz="1400" b="1" dirty="0" smtClean="0">
                <a:cs typeface="Times New Roman" pitchFamily="18" charset="0"/>
              </a:rPr>
              <a:t>, TVOJHO BOHA</a:t>
            </a:r>
            <a:r>
              <a:rPr lang="sk-SK" altLang="sk-SK" sz="1400" dirty="0" smtClean="0">
                <a:cs typeface="Times New Roman" pitchFamily="18" charset="0"/>
              </a:rPr>
              <a:t>; </a:t>
            </a:r>
            <a:endParaRPr lang="en-US" altLang="sk-SK" sz="1400" dirty="0" smtClean="0"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>
                <a:cs typeface="Times New Roman" pitchFamily="18" charset="0"/>
              </a:rPr>
              <a:t>   vtedy nebudeš konať nijakú prácu</a:t>
            </a:r>
            <a:r>
              <a:rPr lang="sk-SK" altLang="sk-SK" sz="1400" dirty="0" smtClean="0"/>
              <a:t> </a:t>
            </a:r>
            <a:r>
              <a:rPr lang="sk-SK" altLang="sk-SK" sz="1400" dirty="0" smtClean="0">
                <a:cs typeface="Times New Roman" pitchFamily="18" charset="0"/>
              </a:rPr>
              <a:t>ani </a:t>
            </a:r>
            <a:r>
              <a:rPr lang="sk-SK" altLang="sk-SK" sz="1400" b="1" dirty="0" smtClean="0"/>
              <a:t>TY</a:t>
            </a:r>
            <a:r>
              <a:rPr lang="sk-SK" altLang="sk-SK" sz="1400" dirty="0" smtClean="0">
                <a:cs typeface="Times New Roman" pitchFamily="18" charset="0"/>
              </a:rPr>
              <a:t>, ani tvoj </a:t>
            </a:r>
            <a:r>
              <a:rPr lang="sk-SK" altLang="sk-SK" sz="1400" b="1" dirty="0" smtClean="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 Medium" charset="0"/>
                <a:cs typeface="Times New Roman" pitchFamily="18" charset="0"/>
              </a:rPr>
              <a:t>SYN</a:t>
            </a:r>
            <a:r>
              <a:rPr lang="sk-SK" altLang="sk-SK" sz="1400" dirty="0" smtClean="0">
                <a:cs typeface="Times New Roman" pitchFamily="18" charset="0"/>
              </a:rPr>
              <a:t>, ani tvoja </a:t>
            </a:r>
            <a:r>
              <a:rPr lang="sk-SK" altLang="sk-SK" sz="1400" b="1" dirty="0" smtClean="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 Medium" charset="0"/>
                <a:cs typeface="Times New Roman" pitchFamily="18" charset="0"/>
              </a:rPr>
              <a:t>DCÉRA</a:t>
            </a:r>
            <a:r>
              <a:rPr lang="sk-SK" altLang="sk-SK" sz="1400" dirty="0" smtClean="0">
                <a:cs typeface="Times New Roman" pitchFamily="18" charset="0"/>
              </a:rPr>
              <a:t>,</a:t>
            </a:r>
            <a:endParaRPr lang="en-US" altLang="sk-SK" sz="1400" dirty="0" smtClean="0"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>
                <a:cs typeface="Times New Roman" pitchFamily="18" charset="0"/>
              </a:rPr>
              <a:t>           ani tvoj  </a:t>
            </a:r>
            <a:r>
              <a:rPr lang="sk-SK" altLang="sk-SK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imes New Roman" pitchFamily="18" charset="0"/>
              </a:rPr>
              <a:t>otrok</a:t>
            </a:r>
            <a:r>
              <a:rPr lang="sk-SK" altLang="sk-SK" sz="1400" dirty="0" smtClean="0">
                <a:cs typeface="Times New Roman" pitchFamily="18" charset="0"/>
              </a:rPr>
              <a:t>, ani tvoja </a:t>
            </a:r>
            <a:r>
              <a:rPr lang="sk-SK" altLang="sk-SK" sz="1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slúžka</a:t>
            </a:r>
            <a:r>
              <a:rPr lang="sk-SK" altLang="sk-SK" sz="1400" dirty="0" smtClean="0">
                <a:cs typeface="Times New Roman" pitchFamily="18" charset="0"/>
              </a:rPr>
              <a:t>, </a:t>
            </a:r>
            <a:r>
              <a:rPr lang="sk-SK" altLang="sk-SK" sz="1400" dirty="0" smtClean="0"/>
              <a:t> </a:t>
            </a:r>
            <a:r>
              <a:rPr lang="sk-SK" altLang="sk-SK" sz="1400" dirty="0" smtClean="0">
                <a:cs typeface="Times New Roman" pitchFamily="18" charset="0"/>
              </a:rPr>
              <a:t>ani tvoj </a:t>
            </a:r>
            <a:r>
              <a:rPr lang="sk-SK" altLang="sk-SK" sz="1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vôl</a:t>
            </a:r>
            <a:r>
              <a:rPr lang="sk-SK" altLang="sk-SK" sz="1400" dirty="0" smtClean="0">
                <a:cs typeface="Times New Roman" pitchFamily="18" charset="0"/>
              </a:rPr>
              <a:t>, ani </a:t>
            </a:r>
            <a:r>
              <a:rPr lang="sk-SK" altLang="sk-SK" sz="1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osol</a:t>
            </a:r>
            <a:r>
              <a:rPr lang="sk-SK" altLang="sk-SK" sz="1400" dirty="0" smtClean="0">
                <a:cs typeface="Times New Roman" pitchFamily="18" charset="0"/>
              </a:rPr>
              <a:t>, ani nijaký tvoj dobytok, </a:t>
            </a:r>
            <a:r>
              <a:rPr lang="sk-SK" altLang="sk-SK" sz="1400" dirty="0" smtClean="0"/>
              <a:t>                                     </a:t>
            </a:r>
            <a:r>
              <a:rPr lang="sk-SK" altLang="sk-SK" sz="1800" b="1" dirty="0" smtClean="0">
                <a:cs typeface="Times New Roman" pitchFamily="18" charset="0"/>
              </a:rPr>
              <a:t>+</a:t>
            </a:r>
            <a:endParaRPr lang="en-US" altLang="sk-SK" sz="1800" b="1" dirty="0" smtClean="0"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/>
              <a:t>          </a:t>
            </a:r>
            <a:r>
              <a:rPr lang="sk-SK" altLang="sk-SK" sz="1400" dirty="0" smtClean="0">
                <a:cs typeface="Times New Roman" pitchFamily="18" charset="0"/>
              </a:rPr>
              <a:t>ani cudzinec, ktorý býva v tvojich bránach,</a:t>
            </a:r>
            <a:endParaRPr lang="en-US" altLang="sk-SK" sz="1400" dirty="0" smtClean="0"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/>
              <a:t>          </a:t>
            </a:r>
            <a:r>
              <a:rPr lang="sk-SK" altLang="sk-SK" sz="1400" b="1" dirty="0" smtClean="0">
                <a:solidFill>
                  <a:srgbClr val="3399FF"/>
                </a:solidFill>
                <a:cs typeface="Times New Roman" pitchFamily="18" charset="0"/>
              </a:rPr>
              <a:t>aby </a:t>
            </a:r>
            <a:r>
              <a:rPr lang="sk-SK" altLang="sk-SK" sz="1400" dirty="0" smtClean="0">
                <a:cs typeface="Times New Roman" pitchFamily="18" charset="0"/>
              </a:rPr>
              <a:t>tvoj </a:t>
            </a:r>
            <a:r>
              <a:rPr lang="sk-SK" altLang="sk-SK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imes New Roman" pitchFamily="18" charset="0"/>
              </a:rPr>
              <a:t>otrok</a:t>
            </a:r>
            <a:r>
              <a:rPr lang="sk-SK" altLang="sk-SK" sz="1400" b="1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sk-SK" altLang="sk-SK" sz="1400" dirty="0" smtClean="0">
                <a:cs typeface="Times New Roman" pitchFamily="18" charset="0"/>
              </a:rPr>
              <a:t>a tvoja  slúžka mohli odpočívať tak ako </a:t>
            </a:r>
            <a:r>
              <a:rPr lang="sk-SK" altLang="sk-SK" sz="1400" b="1" dirty="0" smtClean="0"/>
              <a:t>TY</a:t>
            </a:r>
            <a:r>
              <a:rPr lang="sk-SK" altLang="sk-SK" sz="1400" dirty="0" smtClean="0"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15 </a:t>
            </a:r>
            <a:r>
              <a:rPr lang="sk-SK" altLang="sk-SK" sz="1400" dirty="0" smtClean="0">
                <a:cs typeface="Times New Roman" pitchFamily="18" charset="0"/>
              </a:rPr>
              <a:t>pamätaj si, že si bol </a:t>
            </a:r>
            <a:r>
              <a:rPr lang="sk-SK" altLang="sk-SK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imes New Roman" pitchFamily="18" charset="0"/>
              </a:rPr>
              <a:t>otrokom</a:t>
            </a:r>
            <a:r>
              <a:rPr lang="sk-SK" altLang="sk-SK" sz="1400" b="1" dirty="0" smtClean="0">
                <a:solidFill>
                  <a:srgbClr val="CC3399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sk-SK" altLang="sk-SK" sz="1400" b="1" dirty="0" smtClean="0">
                <a:solidFill>
                  <a:srgbClr val="CC3399"/>
                </a:solidFill>
                <a:cs typeface="Times New Roman" pitchFamily="18" charset="0"/>
              </a:rPr>
              <a:t>v </a:t>
            </a:r>
            <a:r>
              <a:rPr lang="sk-SK" altLang="sk-SK" sz="1400" b="1" i="1" dirty="0" smtClean="0">
                <a:solidFill>
                  <a:srgbClr val="CC3399"/>
                </a:solidFill>
                <a:latin typeface="Allegro BT" charset="0"/>
                <a:cs typeface="Times New Roman" pitchFamily="18" charset="0"/>
              </a:rPr>
              <a:t>egyptskej krajine</a:t>
            </a:r>
            <a:r>
              <a:rPr lang="sk-SK" altLang="sk-SK" sz="1400" b="1" i="1" dirty="0" smtClean="0">
                <a:latin typeface="Allegro BT" charset="0"/>
                <a:cs typeface="Times New Roman" pitchFamily="18" charset="0"/>
              </a:rPr>
              <a:t> </a:t>
            </a:r>
            <a:r>
              <a:rPr lang="sk-SK" altLang="sk-SK" sz="1400" dirty="0" smtClean="0">
                <a:cs typeface="Times New Roman" pitchFamily="18" charset="0"/>
              </a:rPr>
              <a:t>a</a:t>
            </a:r>
            <a:r>
              <a:rPr lang="sk-SK" altLang="sk-SK" sz="1400" i="1" dirty="0" smtClean="0">
                <a:solidFill>
                  <a:srgbClr val="CC3399"/>
                </a:solidFill>
                <a:cs typeface="Times New Roman" pitchFamily="18" charset="0"/>
              </a:rPr>
              <a:t> </a:t>
            </a:r>
            <a:r>
              <a:rPr lang="sk-SK" altLang="sk-SK" sz="1400" b="1" i="1" dirty="0" smtClean="0">
                <a:solidFill>
                  <a:srgbClr val="CC3399"/>
                </a:solidFill>
                <a:latin typeface="AmerType Md BT" charset="0"/>
                <a:cs typeface="Times New Roman" pitchFamily="18" charset="0"/>
              </a:rPr>
              <a:t>vyviedol</a:t>
            </a:r>
            <a:r>
              <a:rPr lang="sk-SK" altLang="sk-SK" sz="1400" b="1" i="1" dirty="0" smtClean="0">
                <a:latin typeface="AmerType Md BT" charset="0"/>
                <a:cs typeface="Times New Roman" pitchFamily="18" charset="0"/>
              </a:rPr>
              <a:t> </a:t>
            </a:r>
            <a:r>
              <a:rPr lang="sk-SK" altLang="sk-SK" sz="1400" dirty="0" smtClean="0">
                <a:cs typeface="Times New Roman" pitchFamily="18" charset="0"/>
              </a:rPr>
              <a:t>ťa</a:t>
            </a:r>
            <a:r>
              <a:rPr lang="sk-SK" altLang="sk-SK" sz="1400" dirty="0" smtClean="0">
                <a:latin typeface="Albertus Extra Bold" charset="0"/>
                <a:cs typeface="Times New Roman" pitchFamily="18" charset="0"/>
              </a:rPr>
              <a:t> </a:t>
            </a:r>
            <a:r>
              <a:rPr lang="sk-SK" altLang="sk-SK" sz="1400" dirty="0" smtClean="0"/>
              <a:t>      </a:t>
            </a:r>
            <a:r>
              <a:rPr lang="sk-SK" altLang="sk-SK" sz="1400" b="1" u="sng" dirty="0" smtClean="0">
                <a:cs typeface="Times New Roman" pitchFamily="18" charset="0"/>
              </a:rPr>
              <a:t>PÁN</a:t>
            </a:r>
            <a:r>
              <a:rPr lang="sk-SK" altLang="sk-SK" sz="1400" b="1" dirty="0" smtClean="0">
                <a:cs typeface="Times New Roman" pitchFamily="18" charset="0"/>
              </a:rPr>
              <a:t>, TVOJ BOH</a:t>
            </a:r>
            <a:r>
              <a:rPr lang="sk-SK" altLang="sk-SK" sz="1400" dirty="0" smtClean="0">
                <a:latin typeface="Albertus Extra Bold" charset="0"/>
                <a:cs typeface="Times New Roman" pitchFamily="18" charset="0"/>
              </a:rPr>
              <a:t> </a:t>
            </a:r>
            <a:r>
              <a:rPr lang="sk-SK" altLang="sk-SK" sz="1400" dirty="0" smtClean="0">
                <a:cs typeface="Times New Roman" pitchFamily="18" charset="0"/>
              </a:rPr>
              <a:t>odtiaľ </a:t>
            </a:r>
            <a:endParaRPr lang="sk-SK" altLang="sk-SK" sz="1400" dirty="0" smtClean="0"/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/>
              <a:t>   </a:t>
            </a:r>
            <a:r>
              <a:rPr lang="sk-SK" altLang="sk-SK" sz="1400" dirty="0" smtClean="0">
                <a:cs typeface="Times New Roman" pitchFamily="18" charset="0"/>
              </a:rPr>
              <a:t>mocnou pravicou</a:t>
            </a:r>
            <a:r>
              <a:rPr lang="sk-SK" altLang="sk-SK" sz="1400" dirty="0" smtClean="0"/>
              <a:t> </a:t>
            </a:r>
            <a:r>
              <a:rPr lang="sk-SK" altLang="sk-SK" sz="1400" dirty="0" smtClean="0">
                <a:cs typeface="Times New Roman" pitchFamily="18" charset="0"/>
              </a:rPr>
              <a:t>a zdvihnutým ramenom: preto </a:t>
            </a:r>
            <a:r>
              <a:rPr lang="sk-SK" altLang="sk-SK" sz="1400" dirty="0" smtClean="0"/>
              <a:t>               </a:t>
            </a:r>
            <a:r>
              <a:rPr lang="sk-SK" altLang="sk-SK" sz="1400" b="1" dirty="0" smtClean="0">
                <a:solidFill>
                  <a:srgbClr val="00CC99"/>
                </a:solidFill>
                <a:cs typeface="Times New Roman" pitchFamily="18" charset="0"/>
              </a:rPr>
              <a:t>ti</a:t>
            </a:r>
            <a:r>
              <a:rPr lang="sk-SK" altLang="sk-SK" sz="1400" b="1" i="1" dirty="0" smtClean="0">
                <a:solidFill>
                  <a:srgbClr val="00CC99"/>
                </a:solidFill>
                <a:cs typeface="Times New Roman" pitchFamily="18" charset="0"/>
              </a:rPr>
              <a:t> </a:t>
            </a:r>
            <a:r>
              <a:rPr lang="sk-SK" altLang="sk-SK" sz="1400" b="1" dirty="0" smtClean="0">
                <a:solidFill>
                  <a:srgbClr val="00CC99"/>
                </a:solidFill>
                <a:cs typeface="Times New Roman" pitchFamily="18" charset="0"/>
              </a:rPr>
              <a:t>prikázal</a:t>
            </a:r>
            <a:r>
              <a:rPr lang="sk-SK" altLang="sk-SK" sz="1400" dirty="0" smtClean="0">
                <a:solidFill>
                  <a:srgbClr val="00CC99"/>
                </a:solidFill>
                <a:latin typeface="Albertus Medium" charset="0"/>
                <a:cs typeface="Times New Roman" pitchFamily="18" charset="0"/>
              </a:rPr>
              <a:t>  </a:t>
            </a:r>
            <a:r>
              <a:rPr lang="sk-SK" altLang="sk-SK" sz="1400" b="1" u="sng" dirty="0" smtClean="0">
                <a:cs typeface="Times New Roman" pitchFamily="18" charset="0"/>
              </a:rPr>
              <a:t>PÁN</a:t>
            </a:r>
            <a:r>
              <a:rPr lang="sk-SK" altLang="sk-SK" sz="1400" b="1" dirty="0" smtClean="0">
                <a:cs typeface="Times New Roman" pitchFamily="18" charset="0"/>
              </a:rPr>
              <a:t>, TVOJ BOH</a:t>
            </a:r>
            <a:r>
              <a:rPr lang="sk-SK" altLang="sk-SK" sz="1400" dirty="0" smtClean="0">
                <a:cs typeface="Times New Roman" pitchFamily="18" charset="0"/>
              </a:rPr>
              <a:t>,</a:t>
            </a:r>
            <a:r>
              <a:rPr lang="sk-SK" altLang="sk-SK" sz="1400" dirty="0" smtClean="0">
                <a:latin typeface="Albertus Medium" charset="0"/>
                <a:cs typeface="Times New Roman" pitchFamily="18" charset="0"/>
              </a:rPr>
              <a:t> </a:t>
            </a:r>
            <a:endParaRPr lang="sk-SK" altLang="sk-SK" sz="1400" dirty="0" smtClean="0"/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/>
              <a:t>  </a:t>
            </a:r>
            <a:r>
              <a:rPr lang="sk-SK" altLang="sk-SK" sz="1400" dirty="0" smtClean="0">
                <a:latin typeface="Arial Black" pitchFamily="34" charset="0"/>
                <a:cs typeface="Times New Roman" pitchFamily="18" charset="0"/>
              </a:rPr>
              <a:t>zachováv</a:t>
            </a:r>
            <a:r>
              <a:rPr lang="sk-SK" altLang="sk-SK" sz="1400" dirty="0" smtClean="0">
                <a:latin typeface="Arial Black" pitchFamily="34" charset="0"/>
              </a:rPr>
              <a:t>ať</a:t>
            </a:r>
            <a:r>
              <a:rPr lang="sk-SK" altLang="sk-SK" sz="1400" dirty="0" smtClean="0">
                <a:latin typeface="Arial Black" pitchFamily="34" charset="0"/>
                <a:cs typeface="Times New Roman" pitchFamily="18" charset="0"/>
              </a:rPr>
              <a:t> sobotný d</a:t>
            </a:r>
            <a:r>
              <a:rPr lang="sk-SK" altLang="sk-SK" sz="1400" dirty="0" smtClean="0">
                <a:latin typeface="Arial Black" pitchFamily="34" charset="0"/>
              </a:rPr>
              <a:t>eň</a:t>
            </a:r>
            <a:r>
              <a:rPr lang="sk-SK" altLang="sk-SK" sz="1400" dirty="0" smtClean="0">
                <a:cs typeface="Times New Roman" pitchFamily="18" charset="0"/>
              </a:rPr>
              <a:t>.      </a:t>
            </a:r>
            <a:endParaRPr lang="sk-SK" altLang="sk-SK" sz="1400" dirty="0" smtClean="0"/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400" dirty="0" smtClean="0"/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16</a:t>
            </a:r>
            <a:r>
              <a:rPr lang="sk-SK" altLang="sk-SK" sz="1400" dirty="0" smtClean="0">
                <a:cs typeface="Times New Roman" pitchFamily="18" charset="0"/>
              </a:rPr>
              <a:t> </a:t>
            </a:r>
            <a:r>
              <a:rPr lang="sk-SK" altLang="sk-SK" sz="1800" b="1" dirty="0" smtClean="0">
                <a:latin typeface="Georgia" pitchFamily="18" charset="0"/>
              </a:rPr>
              <a:t>C</a:t>
            </a:r>
            <a:r>
              <a:rPr lang="sk-SK" altLang="sk-SK" sz="1800" b="1" dirty="0" smtClean="0">
                <a:latin typeface="Georgia" pitchFamily="18" charset="0"/>
                <a:cs typeface="Times New Roman" pitchFamily="18" charset="0"/>
              </a:rPr>
              <a:t>ti</a:t>
            </a:r>
            <a:r>
              <a:rPr lang="sk-SK" altLang="sk-SK" sz="1400" dirty="0" smtClean="0">
                <a:cs typeface="Times New Roman" pitchFamily="18" charset="0"/>
              </a:rPr>
              <a:t> svojh</a:t>
            </a:r>
            <a:r>
              <a:rPr lang="sk-SK" altLang="sk-SK" sz="1400" dirty="0" smtClean="0"/>
              <a:t>o           </a:t>
            </a:r>
            <a:r>
              <a:rPr lang="sk-SK" altLang="sk-SK" sz="1400" b="1" dirty="0" smtClean="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 Medium" charset="0"/>
                <a:cs typeface="Times New Roman" pitchFamily="18" charset="0"/>
              </a:rPr>
              <a:t>OTCA</a:t>
            </a:r>
            <a:r>
              <a:rPr lang="sk-SK" altLang="sk-SK" sz="1400" b="1" dirty="0" smtClean="0">
                <a:cs typeface="Times New Roman" pitchFamily="18" charset="0"/>
              </a:rPr>
              <a:t> </a:t>
            </a:r>
            <a:r>
              <a:rPr lang="sk-SK" altLang="sk-SK" sz="1400" dirty="0" smtClean="0">
                <a:cs typeface="Times New Roman" pitchFamily="18" charset="0"/>
              </a:rPr>
              <a:t>a svoju </a:t>
            </a:r>
            <a:r>
              <a:rPr lang="sk-SK" altLang="sk-SK" sz="1400" b="1" dirty="0" smtClean="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 Medium" charset="0"/>
                <a:cs typeface="Times New Roman" pitchFamily="18" charset="0"/>
              </a:rPr>
              <a:t>MATKU</a:t>
            </a:r>
            <a:r>
              <a:rPr lang="sk-SK" altLang="sk-SK" sz="1400" dirty="0" smtClean="0">
                <a:cs typeface="Times New Roman" pitchFamily="18" charset="0"/>
              </a:rPr>
              <a:t>, </a:t>
            </a:r>
            <a:r>
              <a:rPr lang="sk-SK" altLang="sk-SK" sz="1400" dirty="0" smtClean="0"/>
              <a:t>            </a:t>
            </a:r>
            <a:r>
              <a:rPr lang="sk-SK" altLang="sk-SK" sz="1400" b="1" dirty="0" smtClean="0">
                <a:cs typeface="Times New Roman" pitchFamily="18" charset="0"/>
              </a:rPr>
              <a:t>ako</a:t>
            </a:r>
            <a:r>
              <a:rPr lang="sk-SK" altLang="sk-SK" sz="1400" dirty="0" smtClean="0">
                <a:solidFill>
                  <a:srgbClr val="00CC99"/>
                </a:solidFill>
                <a:cs typeface="Times New Roman" pitchFamily="18" charset="0"/>
              </a:rPr>
              <a:t>  </a:t>
            </a:r>
            <a:r>
              <a:rPr lang="sk-SK" altLang="sk-SK" sz="1400" b="1" dirty="0" smtClean="0">
                <a:solidFill>
                  <a:srgbClr val="00CC99"/>
                </a:solidFill>
                <a:cs typeface="Times New Roman" pitchFamily="18" charset="0"/>
              </a:rPr>
              <a:t>ti</a:t>
            </a:r>
            <a:r>
              <a:rPr lang="sk-SK" altLang="sk-SK" sz="1400" b="1" i="1" dirty="0" smtClean="0">
                <a:solidFill>
                  <a:srgbClr val="00CC99"/>
                </a:solidFill>
                <a:cs typeface="Times New Roman" pitchFamily="18" charset="0"/>
              </a:rPr>
              <a:t> </a:t>
            </a:r>
            <a:r>
              <a:rPr lang="sk-SK" altLang="sk-SK" sz="1400" b="1" dirty="0" smtClean="0">
                <a:solidFill>
                  <a:srgbClr val="00CC99"/>
                </a:solidFill>
                <a:cs typeface="Times New Roman" pitchFamily="18" charset="0"/>
              </a:rPr>
              <a:t>prikázal</a:t>
            </a:r>
            <a:r>
              <a:rPr lang="sk-SK" altLang="sk-SK" sz="1400" b="1" dirty="0" smtClean="0">
                <a:solidFill>
                  <a:srgbClr val="00CC99"/>
                </a:solidFill>
                <a:latin typeface="Albertus Medium" charset="0"/>
                <a:cs typeface="Times New Roman" pitchFamily="18" charset="0"/>
              </a:rPr>
              <a:t> </a:t>
            </a:r>
            <a:r>
              <a:rPr lang="sk-SK" altLang="sk-SK" sz="1400" b="1" u="sng" dirty="0" smtClean="0">
                <a:cs typeface="Times New Roman" pitchFamily="18" charset="0"/>
              </a:rPr>
              <a:t>PÁN</a:t>
            </a:r>
            <a:r>
              <a:rPr lang="sk-SK" altLang="sk-SK" sz="1400" b="1" dirty="0" smtClean="0">
                <a:cs typeface="Times New Roman" pitchFamily="18" charset="0"/>
              </a:rPr>
              <a:t>, TVOJ BOH</a:t>
            </a:r>
            <a:r>
              <a:rPr lang="sk-SK" altLang="sk-SK" sz="1400" dirty="0" smtClean="0">
                <a:cs typeface="Times New Roman" pitchFamily="18" charset="0"/>
              </a:rPr>
              <a:t>, </a:t>
            </a:r>
            <a:r>
              <a:rPr lang="sk-SK" altLang="sk-SK" sz="1400" dirty="0" smtClean="0"/>
              <a:t>                               </a:t>
            </a:r>
            <a:r>
              <a:rPr lang="sk-SK" altLang="sk-SK" sz="1800" b="1" dirty="0" smtClean="0">
                <a:cs typeface="Times New Roman" pitchFamily="18" charset="0"/>
              </a:rPr>
              <a:t>+</a:t>
            </a:r>
            <a:r>
              <a:rPr lang="sk-SK" altLang="sk-SK" sz="1400" dirty="0" smtClean="0"/>
              <a:t>                         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/>
              <a:t> </a:t>
            </a:r>
            <a:r>
              <a:rPr lang="sk-SK" altLang="sk-SK" sz="1400" u="sng" dirty="0" smtClean="0"/>
              <a:t>   </a:t>
            </a:r>
            <a:r>
              <a:rPr lang="sk-SK" altLang="sk-SK" sz="1400" b="1" u="sng" dirty="0" smtClean="0">
                <a:solidFill>
                  <a:srgbClr val="3399FF"/>
                </a:solidFill>
                <a:cs typeface="Times New Roman" pitchFamily="18" charset="0"/>
              </a:rPr>
              <a:t>aby</a:t>
            </a:r>
            <a:r>
              <a:rPr lang="sk-SK" altLang="sk-SK" sz="1400" u="sng" dirty="0" smtClean="0">
                <a:cs typeface="Times New Roman" pitchFamily="18" charset="0"/>
              </a:rPr>
              <a:t> sa predĺžili tvoje dni  a </a:t>
            </a:r>
            <a:r>
              <a:rPr lang="sk-SK" altLang="sk-SK" sz="1400" b="1" u="sng" dirty="0" smtClean="0">
                <a:solidFill>
                  <a:srgbClr val="3399FF"/>
                </a:solidFill>
                <a:cs typeface="Times New Roman" pitchFamily="18" charset="0"/>
              </a:rPr>
              <a:t>aby</a:t>
            </a:r>
            <a:r>
              <a:rPr lang="sk-SK" altLang="sk-SK" sz="1400" u="sng" dirty="0" smtClean="0">
                <a:cs typeface="Times New Roman" pitchFamily="18" charset="0"/>
              </a:rPr>
              <a:t> sa ti darilo</a:t>
            </a:r>
            <a:r>
              <a:rPr lang="sk-SK" altLang="sk-SK" sz="1400" b="1" i="1" u="sng" dirty="0" smtClean="0">
                <a:cs typeface="Times New Roman" pitchFamily="18" charset="0"/>
              </a:rPr>
              <a:t> </a:t>
            </a:r>
            <a:r>
              <a:rPr lang="sk-SK" altLang="sk-SK" sz="1400" u="sng" dirty="0" smtClean="0">
                <a:cs typeface="Times New Roman" pitchFamily="18" charset="0"/>
              </a:rPr>
              <a:t>v zemi, ktorú ti dáva </a:t>
            </a:r>
            <a:r>
              <a:rPr lang="sk-SK" altLang="sk-SK" sz="1400" b="1" u="sng" dirty="0" smtClean="0">
                <a:cs typeface="Times New Roman" pitchFamily="18" charset="0"/>
              </a:rPr>
              <a:t>PÁN, TVOJ BOH</a:t>
            </a:r>
            <a:r>
              <a:rPr lang="sk-SK" altLang="sk-SK" sz="1400" u="sng" dirty="0" smtClean="0">
                <a:cs typeface="Times New Roman" pitchFamily="18" charset="0"/>
              </a:rPr>
              <a:t>!</a:t>
            </a:r>
            <a:r>
              <a:rPr lang="sk-SK" altLang="sk-SK" sz="1400" u="sng" dirty="0" smtClean="0"/>
              <a:t> </a:t>
            </a:r>
            <a:r>
              <a:rPr lang="sk-SK" altLang="sk-SK" sz="1400" baseline="30000" dirty="0" smtClean="0">
                <a:cs typeface="Times New Roman" pitchFamily="18" charset="0"/>
              </a:rPr>
              <a:t>1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7</a:t>
            </a:r>
            <a:r>
              <a:rPr lang="sk-SK" altLang="sk-SK" sz="1400" dirty="0" smtClean="0">
                <a:cs typeface="Times New Roman" pitchFamily="18" charset="0"/>
              </a:rPr>
              <a:t> </a:t>
            </a:r>
            <a:r>
              <a:rPr lang="sk-SK" altLang="sk-SK" sz="1400" b="1" dirty="0" smtClean="0">
                <a:cs typeface="Times New Roman" pitchFamily="18" charset="0"/>
              </a:rPr>
              <a:t>Ne</a:t>
            </a:r>
            <a:r>
              <a:rPr lang="sk-SK" altLang="sk-SK" sz="1400" dirty="0" smtClean="0">
                <a:cs typeface="Times New Roman" pitchFamily="18" charset="0"/>
              </a:rPr>
              <a:t>zabiješ 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/>
              <a:t>            </a:t>
            </a:r>
            <a:r>
              <a:rPr lang="sk-SK" altLang="sk-SK" sz="1400" baseline="30000" dirty="0" smtClean="0">
                <a:cs typeface="Times New Roman" pitchFamily="18" charset="0"/>
              </a:rPr>
              <a:t>     18</a:t>
            </a:r>
            <a:r>
              <a:rPr lang="sk-SK" altLang="sk-SK" sz="1400" dirty="0" smtClean="0">
                <a:cs typeface="Times New Roman" pitchFamily="18" charset="0"/>
              </a:rPr>
              <a:t> </a:t>
            </a:r>
            <a:r>
              <a:rPr lang="sk-SK" altLang="sk-SK" sz="1400" dirty="0" smtClean="0"/>
              <a:t>ani </a:t>
            </a:r>
            <a:r>
              <a:rPr lang="sk-SK" altLang="sk-SK" sz="1400" b="1" dirty="0" smtClean="0"/>
              <a:t>n</a:t>
            </a:r>
            <a:r>
              <a:rPr lang="sk-SK" altLang="sk-SK" sz="1400" b="1" dirty="0" smtClean="0">
                <a:cs typeface="Times New Roman" pitchFamily="18" charset="0"/>
              </a:rPr>
              <a:t>e</a:t>
            </a:r>
            <a:r>
              <a:rPr lang="sk-SK" altLang="sk-SK" sz="1400" dirty="0" smtClean="0">
                <a:cs typeface="Times New Roman" pitchFamily="18" charset="0"/>
              </a:rPr>
              <a:t>scudzoložíš                                                                               </a:t>
            </a:r>
            <a:r>
              <a:rPr lang="sk-SK" altLang="sk-SK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(v.17-19 vonkajšie skutky)</a:t>
            </a:r>
            <a:endParaRPr lang="sk-SK" altLang="sk-SK" sz="1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/>
              <a:t>                 </a:t>
            </a:r>
            <a:r>
              <a:rPr lang="sk-SK" altLang="sk-SK" sz="1400" baseline="30000" dirty="0" smtClean="0">
                <a:cs typeface="Times New Roman" pitchFamily="18" charset="0"/>
              </a:rPr>
              <a:t>19</a:t>
            </a:r>
            <a:r>
              <a:rPr lang="sk-SK" altLang="sk-SK" sz="1400" dirty="0" smtClean="0">
                <a:cs typeface="Times New Roman" pitchFamily="18" charset="0"/>
              </a:rPr>
              <a:t> </a:t>
            </a:r>
            <a:r>
              <a:rPr lang="sk-SK" altLang="sk-SK" sz="1400" dirty="0" smtClean="0"/>
              <a:t>ani </a:t>
            </a:r>
            <a:r>
              <a:rPr lang="sk-SK" altLang="sk-SK" sz="1400" b="1" dirty="0" smtClean="0"/>
              <a:t>n</a:t>
            </a:r>
            <a:r>
              <a:rPr lang="sk-SK" altLang="sk-SK" sz="1400" b="1" dirty="0" smtClean="0">
                <a:cs typeface="Times New Roman" pitchFamily="18" charset="0"/>
              </a:rPr>
              <a:t>e</a:t>
            </a:r>
            <a:r>
              <a:rPr lang="sk-SK" altLang="sk-SK" sz="1400" dirty="0" smtClean="0">
                <a:cs typeface="Times New Roman" pitchFamily="18" charset="0"/>
              </a:rPr>
              <a:t>pokradneš </a:t>
            </a:r>
            <a:endParaRPr lang="sk-SK" altLang="sk-SK" sz="1400" dirty="0" smtClean="0"/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20 </a:t>
            </a:r>
            <a:r>
              <a:rPr lang="sk-SK" altLang="sk-SK" sz="1400" b="1" i="1" dirty="0" smtClean="0">
                <a:cs typeface="Times New Roman" pitchFamily="18" charset="0"/>
              </a:rPr>
              <a:t> </a:t>
            </a:r>
            <a:r>
              <a:rPr lang="sk-SK" altLang="sk-SK" sz="1400" dirty="0" smtClean="0"/>
              <a:t>ani</a:t>
            </a:r>
            <a:r>
              <a:rPr lang="sk-SK" altLang="sk-SK" sz="1400" b="1" i="1" dirty="0" smtClean="0"/>
              <a:t> </a:t>
            </a:r>
            <a:r>
              <a:rPr lang="sk-SK" altLang="sk-SK" sz="1400" b="1" dirty="0" smtClean="0"/>
              <a:t>n</a:t>
            </a:r>
            <a:r>
              <a:rPr lang="sk-SK" altLang="sk-SK" sz="1400" b="1" dirty="0" smtClean="0">
                <a:cs typeface="Times New Roman" pitchFamily="18" charset="0"/>
              </a:rPr>
              <a:t>e</a:t>
            </a:r>
            <a:r>
              <a:rPr lang="sk-SK" altLang="sk-SK" sz="1400" dirty="0" smtClean="0">
                <a:cs typeface="Times New Roman" pitchFamily="18" charset="0"/>
              </a:rPr>
              <a:t>vyslovíš   proti </a:t>
            </a:r>
            <a:r>
              <a:rPr lang="sk-SK" altLang="sk-SK" sz="1400" b="1" i="1" dirty="0" smtClean="0">
                <a:solidFill>
                  <a:srgbClr val="0000CC"/>
                </a:solidFill>
                <a:latin typeface="AvantGarde Bk BT" charset="0"/>
                <a:cs typeface="Times New Roman" pitchFamily="18" charset="0"/>
              </a:rPr>
              <a:t>tvojmu blížnemu</a:t>
            </a:r>
            <a:r>
              <a:rPr lang="sk-SK" altLang="sk-SK" sz="1400" dirty="0" smtClean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sk-SK" altLang="sk-SK" sz="1400" dirty="0" smtClean="0"/>
              <a:t>                                </a:t>
            </a:r>
            <a:r>
              <a:rPr lang="sk-SK" altLang="sk-SK" sz="1400" b="1" i="1" dirty="0" smtClean="0">
                <a:solidFill>
                  <a:srgbClr val="CC0000"/>
                </a:solidFill>
              </a:rPr>
              <a:t>DAROMN</a:t>
            </a:r>
            <a:r>
              <a:rPr lang="sk-SK" altLang="sk-SK" sz="1400" b="1" i="1" dirty="0" smtClean="0">
                <a:solidFill>
                  <a:srgbClr val="CC0000"/>
                </a:solidFill>
                <a:cs typeface="Times New Roman" pitchFamily="18" charset="0"/>
              </a:rPr>
              <a:t>É</a:t>
            </a:r>
            <a:r>
              <a:rPr lang="sk-SK" altLang="sk-SK" sz="1400" b="1" i="1" dirty="0" smtClean="0">
                <a:cs typeface="Times New Roman" pitchFamily="18" charset="0"/>
              </a:rPr>
              <a:t> </a:t>
            </a:r>
            <a:r>
              <a:rPr lang="sk-SK" altLang="sk-SK" sz="1400" b="1" i="1" dirty="0" smtClean="0"/>
              <a:t>(krivé)</a:t>
            </a:r>
            <a:r>
              <a:rPr lang="sk-SK" altLang="sk-SK" sz="1400" dirty="0" smtClean="0">
                <a:cs typeface="Times New Roman" pitchFamily="18" charset="0"/>
              </a:rPr>
              <a:t> svedectvo!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baseline="30000" dirty="0" smtClean="0">
                <a:cs typeface="Times New Roman" pitchFamily="18" charset="0"/>
              </a:rPr>
              <a:t>    </a:t>
            </a:r>
            <a:r>
              <a:rPr lang="sk-SK" altLang="sk-SK" sz="1400" baseline="30000" dirty="0" smtClean="0"/>
              <a:t>               </a:t>
            </a:r>
            <a:r>
              <a:rPr lang="sk-SK" altLang="sk-SK" sz="1400" baseline="30000" dirty="0" smtClean="0">
                <a:cs typeface="Times New Roman" pitchFamily="18" charset="0"/>
              </a:rPr>
              <a:t> 21</a:t>
            </a:r>
            <a:r>
              <a:rPr lang="sk-SK" altLang="sk-SK" sz="1400" dirty="0" smtClean="0">
                <a:cs typeface="Times New Roman" pitchFamily="18" charset="0"/>
              </a:rPr>
              <a:t> </a:t>
            </a:r>
            <a:r>
              <a:rPr lang="sk-SK" altLang="sk-SK" sz="1400" dirty="0" smtClean="0"/>
              <a:t>ani </a:t>
            </a:r>
            <a:r>
              <a:rPr lang="sk-SK" altLang="sk-SK" sz="1400" b="1" dirty="0" smtClean="0"/>
              <a:t>n</a:t>
            </a:r>
            <a:r>
              <a:rPr lang="sk-SK" altLang="sk-SK" sz="1400" b="1" dirty="0" smtClean="0">
                <a:cs typeface="Times New Roman" pitchFamily="18" charset="0"/>
              </a:rPr>
              <a:t>e</a:t>
            </a:r>
            <a:r>
              <a:rPr lang="sk-SK" altLang="sk-SK" sz="1400" dirty="0" smtClean="0">
                <a:cs typeface="Times New Roman" pitchFamily="18" charset="0"/>
              </a:rPr>
              <a:t>budeš  žiadostivo túžiť  po</a:t>
            </a:r>
            <a:r>
              <a:rPr lang="sk-SK" altLang="sk-SK" sz="1400" b="1" i="1" dirty="0" smtClean="0">
                <a:cs typeface="Times New Roman" pitchFamily="18" charset="0"/>
              </a:rPr>
              <a:t> </a:t>
            </a:r>
            <a:r>
              <a:rPr lang="sk-SK" altLang="sk-SK" sz="1400" dirty="0" smtClean="0">
                <a:cs typeface="Times New Roman" pitchFamily="18" charset="0"/>
              </a:rPr>
              <a:t>manželke </a:t>
            </a:r>
            <a:r>
              <a:rPr lang="sk-SK" altLang="sk-SK" sz="1400" b="1" i="1" dirty="0" smtClean="0">
                <a:solidFill>
                  <a:srgbClr val="0000CC"/>
                </a:solidFill>
                <a:latin typeface="AvantGarde Bk BT" charset="0"/>
                <a:cs typeface="Times New Roman" pitchFamily="18" charset="0"/>
              </a:rPr>
              <a:t>tvojho blížneho</a:t>
            </a:r>
            <a:r>
              <a:rPr lang="sk-SK" altLang="sk-SK" sz="1400" dirty="0" smtClean="0">
                <a:cs typeface="Times New Roman" pitchFamily="18" charset="0"/>
              </a:rPr>
              <a:t>;       </a:t>
            </a:r>
            <a:r>
              <a:rPr lang="sk-SK" altLang="sk-SK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(v. 20-21 </a:t>
            </a:r>
            <a:r>
              <a:rPr lang="en-US" altLang="sk-SK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“</a:t>
            </a:r>
            <a:r>
              <a:rPr lang="sk-SK" altLang="sk-SK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vnútorné</a:t>
            </a:r>
            <a:r>
              <a:rPr lang="en-US" altLang="sk-SK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”</a:t>
            </a:r>
            <a:r>
              <a:rPr lang="sk-SK" altLang="sk-SK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skutky</a:t>
            </a:r>
            <a:r>
              <a:rPr lang="sk-SK" altLang="sk-SK" sz="1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)</a:t>
            </a:r>
            <a:endParaRPr lang="sk-SK" altLang="sk-SK" sz="1400" dirty="0" smtClean="0"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400" dirty="0" smtClean="0"/>
              <a:t> </a:t>
            </a:r>
            <a:r>
              <a:rPr lang="sk-SK" altLang="sk-SK" sz="1400" dirty="0" smtClean="0">
                <a:cs typeface="Times New Roman" pitchFamily="18" charset="0"/>
              </a:rPr>
              <a:t>    </a:t>
            </a:r>
            <a:r>
              <a:rPr lang="sk-SK" altLang="sk-SK" sz="1400" dirty="0" smtClean="0"/>
              <a:t>                   </a:t>
            </a:r>
            <a:r>
              <a:rPr lang="sk-SK" altLang="sk-SK" sz="1400" dirty="0" smtClean="0">
                <a:cs typeface="Times New Roman" pitchFamily="18" charset="0"/>
              </a:rPr>
              <a:t>  a</a:t>
            </a:r>
            <a:r>
              <a:rPr lang="sk-SK" altLang="sk-SK" sz="1400" dirty="0" smtClean="0"/>
              <a:t>ni</a:t>
            </a:r>
            <a:r>
              <a:rPr lang="sk-SK" altLang="sk-SK" sz="1400" dirty="0" smtClean="0">
                <a:cs typeface="Times New Roman" pitchFamily="18" charset="0"/>
              </a:rPr>
              <a:t> </a:t>
            </a:r>
            <a:r>
              <a:rPr lang="sk-SK" altLang="sk-SK" sz="1400" b="1" dirty="0" smtClean="0">
                <a:cs typeface="Times New Roman" pitchFamily="18" charset="0"/>
              </a:rPr>
              <a:t>ne</a:t>
            </a:r>
            <a:r>
              <a:rPr lang="sk-SK" altLang="sk-SK" sz="1400" dirty="0" smtClean="0">
                <a:cs typeface="Times New Roman" pitchFamily="18" charset="0"/>
              </a:rPr>
              <a:t>budeš túžiť  po dome</a:t>
            </a:r>
            <a:r>
              <a:rPr lang="sk-SK" altLang="sk-SK" sz="1400" i="1" dirty="0" smtClean="0">
                <a:cs typeface="Times New Roman" pitchFamily="18" charset="0"/>
              </a:rPr>
              <a:t> </a:t>
            </a:r>
            <a:r>
              <a:rPr lang="sk-SK" altLang="sk-SK" sz="1400" b="1" i="1" dirty="0" smtClean="0">
                <a:solidFill>
                  <a:srgbClr val="0000CC"/>
                </a:solidFill>
                <a:latin typeface="AvantGarde Bk BT" charset="0"/>
                <a:cs typeface="Times New Roman" pitchFamily="18" charset="0"/>
              </a:rPr>
              <a:t>tvojho blížneho</a:t>
            </a:r>
            <a:r>
              <a:rPr lang="sk-SK" altLang="sk-SK" sz="1400" dirty="0" smtClean="0">
                <a:cs typeface="Times New Roman" pitchFamily="18" charset="0"/>
              </a:rPr>
              <a:t>, ani po jeho poli, ani po jeho </a:t>
            </a:r>
            <a:r>
              <a:rPr lang="sk-SK" altLang="sk-SK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imes New Roman" pitchFamily="18" charset="0"/>
              </a:rPr>
              <a:t>otrokovi</a:t>
            </a:r>
            <a:r>
              <a:rPr lang="sk-SK" altLang="sk-SK" sz="1400" dirty="0" smtClean="0">
                <a:cs typeface="Times New Roman" pitchFamily="18" charset="0"/>
              </a:rPr>
              <a:t>, ani po</a:t>
            </a:r>
            <a:r>
              <a:rPr lang="sk-SK" altLang="sk-SK" sz="1400" dirty="0" smtClean="0"/>
              <a:t> </a:t>
            </a:r>
            <a:r>
              <a:rPr lang="sk-SK" altLang="sk-SK" sz="1400" dirty="0" smtClean="0">
                <a:cs typeface="Times New Roman" pitchFamily="18" charset="0"/>
              </a:rPr>
              <a:t>jeho </a:t>
            </a:r>
            <a:r>
              <a:rPr lang="sk-SK" altLang="sk-SK" sz="1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slúžke</a:t>
            </a:r>
            <a:r>
              <a:rPr lang="sk-SK" altLang="sk-SK" sz="1400" dirty="0" smtClean="0">
                <a:cs typeface="Times New Roman" pitchFamily="18" charset="0"/>
              </a:rPr>
              <a:t>, ani po jeho </a:t>
            </a:r>
            <a:r>
              <a:rPr lang="sk-SK" altLang="sk-SK" sz="1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volovi</a:t>
            </a:r>
            <a:r>
              <a:rPr lang="sk-SK" altLang="sk-SK" sz="1400" dirty="0" smtClean="0">
                <a:cs typeface="Times New Roman" pitchFamily="18" charset="0"/>
              </a:rPr>
              <a:t>, ani po jeho </a:t>
            </a:r>
            <a:r>
              <a:rPr lang="sk-SK" altLang="sk-SK" sz="1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oslovi</a:t>
            </a:r>
            <a:r>
              <a:rPr lang="sk-SK" altLang="sk-SK" sz="1400" dirty="0" smtClean="0">
                <a:cs typeface="Times New Roman" pitchFamily="18" charset="0"/>
              </a:rPr>
              <a:t>, ani po ničom, čo je</a:t>
            </a:r>
            <a:r>
              <a:rPr lang="sk-SK" altLang="sk-SK" sz="1400" dirty="0" smtClean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sk-SK" altLang="sk-SK" sz="1400" b="1" i="1" dirty="0" smtClean="0">
                <a:solidFill>
                  <a:srgbClr val="0000CC"/>
                </a:solidFill>
                <a:latin typeface="AvantGarde Bk BT" charset="0"/>
                <a:cs typeface="Times New Roman" pitchFamily="18" charset="0"/>
              </a:rPr>
              <a:t>tvojho blížneho</a:t>
            </a:r>
            <a:r>
              <a:rPr lang="sk-SK" altLang="sk-SK" sz="1400" dirty="0" smtClean="0">
                <a:cs typeface="Times New Roman" pitchFamily="18" charset="0"/>
              </a:rPr>
              <a:t>!</a:t>
            </a:r>
            <a:r>
              <a:rPr lang="sk-SK" altLang="sk-SK" sz="1400" dirty="0" smtClean="0"/>
              <a:t> </a:t>
            </a:r>
          </a:p>
        </p:txBody>
      </p:sp>
      <p:sp>
        <p:nvSpPr>
          <p:cNvPr id="145411" name="Line 4"/>
          <p:cNvSpPr>
            <a:spLocks noChangeShapeType="1"/>
          </p:cNvSpPr>
          <p:nvPr/>
        </p:nvSpPr>
        <p:spPr bwMode="auto">
          <a:xfrm flipV="1">
            <a:off x="685800" y="5257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sk-SK"/>
          </a:p>
        </p:txBody>
      </p:sp>
      <p:sp>
        <p:nvSpPr>
          <p:cNvPr id="145412" name="Line 5"/>
          <p:cNvSpPr>
            <a:spLocks noChangeShapeType="1"/>
          </p:cNvSpPr>
          <p:nvPr/>
        </p:nvSpPr>
        <p:spPr bwMode="auto">
          <a:xfrm flipV="1">
            <a:off x="1143000" y="5486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sk-SK"/>
          </a:p>
        </p:txBody>
      </p:sp>
      <p:sp>
        <p:nvSpPr>
          <p:cNvPr id="145413" name="Line 6"/>
          <p:cNvSpPr>
            <a:spLocks noChangeShapeType="1"/>
          </p:cNvSpPr>
          <p:nvPr/>
        </p:nvSpPr>
        <p:spPr bwMode="auto">
          <a:xfrm flipV="1">
            <a:off x="1524000" y="5715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870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Kniha </a:t>
            </a:r>
            <a:r>
              <a:rPr lang="sk-SK" dirty="0" err="1" smtClean="0"/>
              <a:t>Exodus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504438"/>
            <a:ext cx="4607034" cy="4820260"/>
          </a:xfrm>
        </p:spPr>
      </p:pic>
      <p:sp>
        <p:nvSpPr>
          <p:cNvPr id="5" name="Obdĺžnik 4"/>
          <p:cNvSpPr/>
          <p:nvPr/>
        </p:nvSpPr>
        <p:spPr>
          <a:xfrm>
            <a:off x="107504" y="3105835"/>
            <a:ext cx="9001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k-SK" b="1" i="1" dirty="0" smtClean="0"/>
          </a:p>
          <a:p>
            <a:endParaRPr lang="sk-SK" b="1" i="1" dirty="0"/>
          </a:p>
          <a:p>
            <a:endParaRPr lang="sk-SK" b="1" i="1" dirty="0" smtClean="0"/>
          </a:p>
          <a:p>
            <a:endParaRPr lang="sk-SK" b="1" i="1" dirty="0"/>
          </a:p>
          <a:p>
            <a:endParaRPr lang="sk-SK" b="1" i="1" dirty="0" smtClean="0"/>
          </a:p>
          <a:p>
            <a:endParaRPr lang="sk-SK" b="1" i="1" dirty="0"/>
          </a:p>
          <a:p>
            <a:endParaRPr lang="sk-SK" b="1" i="1" dirty="0" smtClean="0"/>
          </a:p>
          <a:p>
            <a:endParaRPr lang="sk-SK" b="1" i="1" dirty="0"/>
          </a:p>
          <a:p>
            <a:endParaRPr lang="sk-SK" b="1" i="1" dirty="0" smtClean="0"/>
          </a:p>
          <a:p>
            <a:endParaRPr lang="sk-SK" b="1" i="1" dirty="0"/>
          </a:p>
          <a:p>
            <a:endParaRPr lang="sk-SK" b="1" i="1" dirty="0" smtClean="0"/>
          </a:p>
          <a:p>
            <a:endParaRPr lang="sk-SK" b="1" i="1" dirty="0" smtClean="0"/>
          </a:p>
          <a:p>
            <a:pPr algn="ctr"/>
            <a:r>
              <a:rPr lang="sk-SK" b="1" i="1" dirty="0" smtClean="0">
                <a:solidFill>
                  <a:srgbClr val="002060"/>
                </a:solidFill>
              </a:rPr>
              <a:t>Mladý Mojžiš (zobúvajúci si obuv) </a:t>
            </a:r>
            <a:r>
              <a:rPr lang="sk-SK" i="1" dirty="0" smtClean="0">
                <a:solidFill>
                  <a:srgbClr val="002060"/>
                </a:solidFill>
              </a:rPr>
              <a:t>od Sandra </a:t>
            </a:r>
            <a:r>
              <a:rPr lang="sk-SK" i="1" dirty="0" err="1" smtClean="0">
                <a:solidFill>
                  <a:srgbClr val="002060"/>
                </a:solidFill>
              </a:rPr>
              <a:t>Boticelliho</a:t>
            </a:r>
            <a:r>
              <a:rPr lang="sk-SK" i="1" dirty="0" smtClean="0">
                <a:solidFill>
                  <a:srgbClr val="002060"/>
                </a:solidFill>
              </a:rPr>
              <a:t> v Sixtínskej kaplnke</a:t>
            </a:r>
            <a:endParaRPr lang="sk-SK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41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Line 4"/>
          <p:cNvSpPr>
            <a:spLocks noChangeShapeType="1"/>
          </p:cNvSpPr>
          <p:nvPr/>
        </p:nvSpPr>
        <p:spPr bwMode="auto">
          <a:xfrm flipV="1">
            <a:off x="1588" y="744220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k-SK"/>
          </a:p>
        </p:txBody>
      </p:sp>
      <p:sp>
        <p:nvSpPr>
          <p:cNvPr id="146435" name="Line 3"/>
          <p:cNvSpPr>
            <a:spLocks noChangeShapeType="1"/>
          </p:cNvSpPr>
          <p:nvPr/>
        </p:nvSpPr>
        <p:spPr bwMode="auto">
          <a:xfrm flipV="1">
            <a:off x="230188" y="8135938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k-SK"/>
          </a:p>
        </p:txBody>
      </p:sp>
      <p:sp>
        <p:nvSpPr>
          <p:cNvPr id="146436" name="Line 2"/>
          <p:cNvSpPr>
            <a:spLocks noChangeShapeType="1"/>
          </p:cNvSpPr>
          <p:nvPr/>
        </p:nvSpPr>
        <p:spPr bwMode="auto">
          <a:xfrm flipV="1">
            <a:off x="458788" y="8715375"/>
            <a:ext cx="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k-SK"/>
          </a:p>
        </p:txBody>
      </p:sp>
      <p:grpSp>
        <p:nvGrpSpPr>
          <p:cNvPr id="10250" name="Group 10"/>
          <p:cNvGrpSpPr>
            <a:grpSpLocks/>
          </p:cNvGrpSpPr>
          <p:nvPr/>
        </p:nvGrpSpPr>
        <p:grpSpPr bwMode="auto">
          <a:xfrm>
            <a:off x="381000" y="457200"/>
            <a:ext cx="8305800" cy="4343400"/>
            <a:chOff x="-2" y="1876"/>
            <a:chExt cx="3745" cy="2276"/>
          </a:xfrm>
        </p:grpSpPr>
        <p:grpSp>
          <p:nvGrpSpPr>
            <p:cNvPr id="146446" name="Group 8"/>
            <p:cNvGrpSpPr>
              <a:grpSpLocks/>
            </p:cNvGrpSpPr>
            <p:nvPr/>
          </p:nvGrpSpPr>
          <p:grpSpPr bwMode="auto">
            <a:xfrm>
              <a:off x="0" y="1878"/>
              <a:ext cx="3741" cy="2272"/>
              <a:chOff x="0" y="1878"/>
              <a:chExt cx="3741" cy="2272"/>
            </a:xfrm>
          </p:grpSpPr>
          <p:sp>
            <p:nvSpPr>
              <p:cNvPr id="2" name="Rectangle 6"/>
              <p:cNvSpPr>
                <a:spLocks noChangeArrowheads="1"/>
              </p:cNvSpPr>
              <p:nvPr/>
            </p:nvSpPr>
            <p:spPr bwMode="auto">
              <a:xfrm>
                <a:off x="28" y="1878"/>
                <a:ext cx="3685" cy="227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just" eaLnBrk="1" hangingPunct="1">
                  <a:defRPr/>
                </a:pPr>
                <a:r>
                  <a:rPr lang="sk-SK" altLang="sk-SK" sz="1700" u="none" baseline="30000" dirty="0">
                    <a:cs typeface="Times New Roman" pitchFamily="18" charset="0"/>
                  </a:rPr>
                  <a:t>12</a:t>
                </a:r>
                <a:r>
                  <a:rPr lang="sk-SK" altLang="sk-SK" sz="1700" u="none" dirty="0">
                    <a:cs typeface="Times New Roman" pitchFamily="18" charset="0"/>
                  </a:rPr>
                  <a:t> </a:t>
                </a:r>
                <a:r>
                  <a:rPr lang="sk-SK" altLang="sk-SK" sz="1700" u="none" dirty="0">
                    <a:solidFill>
                      <a:srgbClr val="C00000"/>
                    </a:solidFill>
                    <a:latin typeface="Arial Black" pitchFamily="34" charset="0"/>
                    <a:cs typeface="Times New Roman" pitchFamily="18" charset="0"/>
                  </a:rPr>
                  <a:t>Zachovávaj</a:t>
                </a:r>
                <a:r>
                  <a:rPr lang="sk-SK" altLang="sk-SK" sz="1700" u="none" dirty="0">
                    <a:latin typeface="Arial Black" pitchFamily="34" charset="0"/>
                    <a:cs typeface="Times New Roman" pitchFamily="18" charset="0"/>
                  </a:rPr>
                  <a:t> </a:t>
                </a:r>
                <a:r>
                  <a:rPr lang="sk-SK" altLang="sk-SK" sz="1700" i="1" u="none" dirty="0">
                    <a:latin typeface="Arial Black" pitchFamily="34" charset="0"/>
                    <a:cs typeface="Times New Roman" pitchFamily="18" charset="0"/>
                  </a:rPr>
                  <a:t>sobotný</a:t>
                </a:r>
                <a:r>
                  <a:rPr lang="sk-SK" altLang="sk-SK" sz="1700" u="none" dirty="0">
                    <a:latin typeface="Arial Black" pitchFamily="34" charset="0"/>
                    <a:cs typeface="Times New Roman" pitchFamily="18" charset="0"/>
                  </a:rPr>
                  <a:t> d</a:t>
                </a:r>
                <a:r>
                  <a:rPr lang="sk-SK" altLang="sk-SK" sz="1700" u="none" dirty="0">
                    <a:latin typeface="Arial Black" pitchFamily="34" charset="0"/>
                  </a:rPr>
                  <a:t>eň</a:t>
                </a:r>
                <a:r>
                  <a:rPr lang="sk-SK" altLang="sk-SK" sz="1700" u="none" dirty="0">
                    <a:cs typeface="Times New Roman" pitchFamily="18" charset="0"/>
                  </a:rPr>
                  <a:t>, aby si ho zasvätil, </a:t>
                </a:r>
              </a:p>
              <a:p>
                <a:pPr algn="just">
                  <a:defRPr/>
                </a:pPr>
                <a:r>
                  <a:rPr lang="sk-SK" altLang="sk-SK" sz="1700" u="none" dirty="0">
                    <a:cs typeface="Times New Roman" pitchFamily="18" charset="0"/>
                  </a:rPr>
                  <a:t>ako </a:t>
                </a:r>
                <a:r>
                  <a:rPr lang="sk-SK" altLang="sk-SK" sz="1700" b="1" i="1" u="none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ti prikázal</a:t>
                </a:r>
                <a:r>
                  <a:rPr lang="sk-SK" altLang="sk-SK" sz="1700" u="none" dirty="0">
                    <a:cs typeface="Times New Roman" pitchFamily="18" charset="0"/>
                  </a:rPr>
                  <a:t>                                                                  </a:t>
                </a:r>
                <a:r>
                  <a:rPr lang="sk-SK" altLang="sk-SK" sz="1700" b="1" u="none" dirty="0">
                    <a:cs typeface="Times New Roman" pitchFamily="18" charset="0"/>
                  </a:rPr>
                  <a:t>PÁN, TVOJ BOH</a:t>
                </a:r>
                <a:r>
                  <a:rPr lang="sk-SK" altLang="sk-SK" sz="1700" u="none" dirty="0">
                    <a:cs typeface="Times New Roman" pitchFamily="18" charset="0"/>
                  </a:rPr>
                  <a:t>.</a:t>
                </a:r>
                <a:r>
                  <a:rPr lang="sk-SK" altLang="sk-SK" sz="1700" u="none" dirty="0">
                    <a:latin typeface="Albertus Extra Bold" charset="0"/>
                    <a:cs typeface="Times New Roman" pitchFamily="18" charset="0"/>
                  </a:rPr>
                  <a:t> </a:t>
                </a:r>
                <a:endParaRPr lang="sk-SK" altLang="sk-SK" sz="1700" u="none" dirty="0">
                  <a:cs typeface="Times New Roman" pitchFamily="18" charset="0"/>
                </a:endParaRPr>
              </a:p>
              <a:p>
                <a:pPr algn="just">
                  <a:defRPr/>
                </a:pPr>
                <a:endParaRPr lang="sk-SK" altLang="sk-SK" sz="1700" u="none" dirty="0"/>
              </a:p>
              <a:p>
                <a:pPr algn="just">
                  <a:defRPr/>
                </a:pPr>
                <a:r>
                  <a:rPr lang="sk-SK" altLang="sk-SK" sz="1700" u="none" dirty="0">
                    <a:latin typeface="Albertus Extra Bold" charset="0"/>
                    <a:cs typeface="Times New Roman" pitchFamily="18" charset="0"/>
                  </a:rPr>
                  <a:t> </a:t>
                </a:r>
                <a:r>
                  <a:rPr lang="sk-SK" altLang="sk-SK" sz="1700" u="none" baseline="30000" dirty="0">
                    <a:cs typeface="Times New Roman" pitchFamily="18" charset="0"/>
                  </a:rPr>
                  <a:t>13</a:t>
                </a:r>
                <a:r>
                  <a:rPr lang="sk-SK" altLang="sk-SK" sz="1700" u="none" dirty="0">
                    <a:cs typeface="Times New Roman" pitchFamily="18" charset="0"/>
                  </a:rPr>
                  <a:t> Šesť </a:t>
                </a:r>
                <a:r>
                  <a:rPr lang="sk-SK" altLang="sk-SK" sz="1700" u="none" dirty="0">
                    <a:latin typeface="Arial Black" pitchFamily="34" charset="0"/>
                    <a:cs typeface="Times New Roman" pitchFamily="18" charset="0"/>
                  </a:rPr>
                  <a:t>dní</a:t>
                </a:r>
                <a:r>
                  <a:rPr lang="sk-SK" altLang="sk-SK" sz="1700" u="none" dirty="0">
                    <a:cs typeface="Times New Roman" pitchFamily="18" charset="0"/>
                  </a:rPr>
                  <a:t> budeš slúžiť a </a:t>
                </a:r>
                <a:r>
                  <a:rPr lang="sk-SK" altLang="sk-SK" sz="1700" i="1" u="none" dirty="0">
                    <a:cs typeface="Times New Roman" pitchFamily="18" charset="0"/>
                  </a:rPr>
                  <a:t>robiť </a:t>
                </a:r>
                <a:r>
                  <a:rPr lang="sk-SK" altLang="sk-SK" sz="1700" u="none" dirty="0">
                    <a:cs typeface="Times New Roman" pitchFamily="18" charset="0"/>
                  </a:rPr>
                  <a:t>každú svoju</a:t>
                </a:r>
                <a:r>
                  <a:rPr lang="sk-SK" altLang="sk-SK" sz="1700" i="1" u="none" dirty="0">
                    <a:cs typeface="Times New Roman" pitchFamily="18" charset="0"/>
                  </a:rPr>
                  <a:t> prácu</a:t>
                </a:r>
                <a:r>
                  <a:rPr lang="sk-SK" altLang="sk-SK" sz="1700" u="none" dirty="0">
                    <a:cs typeface="Times New Roman" pitchFamily="18" charset="0"/>
                  </a:rPr>
                  <a:t>, </a:t>
                </a:r>
              </a:p>
              <a:p>
                <a:pPr algn="just">
                  <a:defRPr/>
                </a:pPr>
                <a:r>
                  <a:rPr lang="sk-SK" altLang="sk-SK" sz="1700" u="none" baseline="30000" dirty="0"/>
                  <a:t>   </a:t>
                </a:r>
                <a:r>
                  <a:rPr lang="sk-SK" altLang="sk-SK" sz="1700" u="none" baseline="30000" dirty="0">
                    <a:cs typeface="Times New Roman" pitchFamily="18" charset="0"/>
                  </a:rPr>
                  <a:t>14</a:t>
                </a:r>
                <a:r>
                  <a:rPr lang="sk-SK" altLang="sk-SK" sz="1700" u="none" dirty="0">
                    <a:cs typeface="Times New Roman" pitchFamily="18" charset="0"/>
                  </a:rPr>
                  <a:t> ale siedmy </a:t>
                </a:r>
                <a:r>
                  <a:rPr lang="sk-SK" altLang="sk-SK" sz="1700" u="none" dirty="0">
                    <a:latin typeface="Arial Black" pitchFamily="34" charset="0"/>
                    <a:cs typeface="Times New Roman" pitchFamily="18" charset="0"/>
                  </a:rPr>
                  <a:t>d</a:t>
                </a:r>
                <a:r>
                  <a:rPr lang="sk-SK" altLang="sk-SK" sz="1700" u="none" dirty="0">
                    <a:latin typeface="Arial Black" pitchFamily="34" charset="0"/>
                  </a:rPr>
                  <a:t>eň</a:t>
                </a:r>
                <a:r>
                  <a:rPr lang="sk-SK" altLang="sk-SK" sz="1700" u="none" dirty="0">
                    <a:cs typeface="Times New Roman" pitchFamily="18" charset="0"/>
                  </a:rPr>
                  <a:t> je </a:t>
                </a:r>
                <a:r>
                  <a:rPr lang="sk-SK" altLang="sk-SK" sz="1700" i="1" u="none" dirty="0">
                    <a:latin typeface="Arial Black" pitchFamily="34" charset="0"/>
                    <a:cs typeface="Times New Roman" pitchFamily="18" charset="0"/>
                  </a:rPr>
                  <a:t>sobota</a:t>
                </a:r>
                <a:r>
                  <a:rPr lang="sk-SK" altLang="sk-SK" sz="1700" u="none" dirty="0">
                    <a:cs typeface="Times New Roman" pitchFamily="18" charset="0"/>
                  </a:rPr>
                  <a:t>                               pre  </a:t>
                </a:r>
                <a:r>
                  <a:rPr lang="sk-SK" altLang="sk-SK" sz="1700" b="1" u="none" dirty="0">
                    <a:cs typeface="Times New Roman" pitchFamily="18" charset="0"/>
                  </a:rPr>
                  <a:t>PÁNA, TVOJHO BOHA</a:t>
                </a:r>
                <a:r>
                  <a:rPr lang="sk-SK" altLang="sk-SK" sz="1700" u="none" dirty="0">
                    <a:cs typeface="Times New Roman" pitchFamily="18" charset="0"/>
                  </a:rPr>
                  <a:t>; </a:t>
                </a:r>
              </a:p>
              <a:p>
                <a:pPr algn="just">
                  <a:defRPr/>
                </a:pPr>
                <a:r>
                  <a:rPr lang="sk-SK" altLang="sk-SK" sz="1700" u="none" dirty="0">
                    <a:cs typeface="Times New Roman" pitchFamily="18" charset="0"/>
                  </a:rPr>
                  <a:t>                vtedy nebudeš</a:t>
                </a:r>
                <a:r>
                  <a:rPr lang="sk-SK" altLang="sk-SK" sz="1700" i="1" u="none" dirty="0">
                    <a:cs typeface="Times New Roman" pitchFamily="18" charset="0"/>
                  </a:rPr>
                  <a:t>    robiť </a:t>
                </a:r>
                <a:r>
                  <a:rPr lang="sk-SK" altLang="sk-SK" sz="1700" u="none" dirty="0">
                    <a:cs typeface="Times New Roman" pitchFamily="18" charset="0"/>
                  </a:rPr>
                  <a:t>nijakú</a:t>
                </a:r>
                <a:r>
                  <a:rPr lang="sk-SK" altLang="sk-SK" sz="1700" i="1" u="none" dirty="0">
                    <a:cs typeface="Times New Roman" pitchFamily="18" charset="0"/>
                  </a:rPr>
                  <a:t> prácu </a:t>
                </a:r>
                <a:r>
                  <a:rPr lang="sk-SK" altLang="sk-SK" sz="1700" u="none" dirty="0">
                    <a:cs typeface="Times New Roman" pitchFamily="18" charset="0"/>
                  </a:rPr>
                  <a:t>                                           ani </a:t>
                </a:r>
                <a:r>
                  <a:rPr lang="sk-SK" altLang="sk-SK" sz="1700" b="1" u="none" dirty="0">
                    <a:latin typeface="Viking" charset="0"/>
                    <a:cs typeface="Times New Roman" pitchFamily="18" charset="0"/>
                  </a:rPr>
                  <a:t>ty</a:t>
                </a:r>
                <a:r>
                  <a:rPr lang="sk-SK" altLang="sk-SK" sz="1700" u="none" dirty="0">
                    <a:cs typeface="Times New Roman" pitchFamily="18" charset="0"/>
                  </a:rPr>
                  <a:t>, </a:t>
                </a:r>
                <a:endParaRPr lang="en-US" altLang="sk-SK" sz="1700" u="none" dirty="0">
                  <a:cs typeface="Times New Roman" pitchFamily="18" charset="0"/>
                </a:endParaRPr>
              </a:p>
              <a:p>
                <a:pPr algn="just">
                  <a:defRPr/>
                </a:pPr>
                <a:r>
                  <a:rPr lang="sk-SK" altLang="sk-SK" sz="1700" u="none" dirty="0">
                    <a:cs typeface="Times New Roman" pitchFamily="18" charset="0"/>
                  </a:rPr>
                  <a:t>                                    ani tvoj </a:t>
                </a:r>
                <a:r>
                  <a:rPr lang="sk-SK" altLang="sk-SK" sz="1700" b="1" u="none" dirty="0">
                    <a:latin typeface="Albertus Medium" charset="0"/>
                    <a:cs typeface="Times New Roman" pitchFamily="18" charset="0"/>
                  </a:rPr>
                  <a:t>SYN</a:t>
                </a:r>
                <a:r>
                  <a:rPr lang="sk-SK" altLang="sk-SK" sz="1700" u="none" dirty="0">
                    <a:cs typeface="Times New Roman" pitchFamily="18" charset="0"/>
                  </a:rPr>
                  <a:t>, ani tvoja </a:t>
                </a:r>
                <a:r>
                  <a:rPr lang="sk-SK" altLang="sk-SK" sz="1700" b="1" u="none" dirty="0">
                    <a:latin typeface="Albertus Medium" charset="0"/>
                    <a:cs typeface="Times New Roman" pitchFamily="18" charset="0"/>
                  </a:rPr>
                  <a:t>DCÉRA</a:t>
                </a:r>
                <a:r>
                  <a:rPr lang="sk-SK" altLang="sk-SK" sz="1700" u="none" dirty="0">
                    <a:cs typeface="Times New Roman" pitchFamily="18" charset="0"/>
                  </a:rPr>
                  <a:t>,</a:t>
                </a:r>
                <a:endParaRPr lang="en-US" altLang="sk-SK" sz="1700" u="none" dirty="0">
                  <a:cs typeface="Times New Roman" pitchFamily="18" charset="0"/>
                </a:endParaRPr>
              </a:p>
              <a:p>
                <a:pPr algn="just">
                  <a:defRPr/>
                </a:pPr>
                <a:r>
                  <a:rPr lang="sk-SK" altLang="sk-SK" sz="1700" u="none" dirty="0">
                    <a:cs typeface="Times New Roman" pitchFamily="18" charset="0"/>
                  </a:rPr>
                  <a:t>                                    ani tvoj  </a:t>
                </a:r>
                <a:r>
                  <a:rPr lang="sk-SK" altLang="sk-SK" sz="1700" b="1" u="none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cs typeface="Times New Roman" pitchFamily="18" charset="0"/>
                  </a:rPr>
                  <a:t>otrok</a:t>
                </a:r>
                <a:r>
                  <a:rPr lang="sk-SK" altLang="sk-SK" sz="1700" u="none" dirty="0">
                    <a:cs typeface="Times New Roman" pitchFamily="18" charset="0"/>
                  </a:rPr>
                  <a:t>, ani tvoja slúžka,                                                             </a:t>
                </a:r>
                <a:endParaRPr lang="en-US" altLang="sk-SK" sz="1700" u="none" dirty="0">
                  <a:cs typeface="Times New Roman" pitchFamily="18" charset="0"/>
                </a:endParaRPr>
              </a:p>
              <a:p>
                <a:pPr algn="just">
                  <a:defRPr/>
                </a:pPr>
                <a:r>
                  <a:rPr lang="sk-SK" altLang="sk-SK" sz="1700" u="none" dirty="0">
                    <a:cs typeface="Times New Roman" pitchFamily="18" charset="0"/>
                  </a:rPr>
                  <a:t>                                    ani tvoj vôl, ani osol, ani nijaký tvoj dobytok, </a:t>
                </a:r>
                <a:endParaRPr lang="en-US" altLang="sk-SK" sz="1700" u="none" dirty="0">
                  <a:cs typeface="Times New Roman" pitchFamily="18" charset="0"/>
                </a:endParaRPr>
              </a:p>
              <a:p>
                <a:pPr algn="just">
                  <a:defRPr/>
                </a:pPr>
                <a:r>
                  <a:rPr lang="sk-SK" altLang="sk-SK" sz="1700" u="none" dirty="0">
                    <a:cs typeface="Times New Roman" pitchFamily="18" charset="0"/>
                  </a:rPr>
                  <a:t>                                    ani cudzinec, ktorý býva v tvojich bránach,</a:t>
                </a:r>
                <a:endParaRPr lang="en-US" altLang="sk-SK" sz="1700" u="none" dirty="0">
                  <a:cs typeface="Times New Roman" pitchFamily="18" charset="0"/>
                </a:endParaRPr>
              </a:p>
              <a:p>
                <a:pPr algn="just">
                  <a:defRPr/>
                </a:pPr>
                <a:r>
                  <a:rPr lang="sk-SK" altLang="sk-SK" sz="1700" u="none" dirty="0">
                    <a:cs typeface="Times New Roman" pitchFamily="18" charset="0"/>
                  </a:rPr>
                  <a:t>           </a:t>
                </a:r>
                <a:r>
                  <a:rPr lang="sk-SK" altLang="sk-SK" sz="1700" u="none" dirty="0"/>
                  <a:t>        </a:t>
                </a:r>
                <a:r>
                  <a:rPr lang="sk-SK" altLang="sk-SK" sz="1700" b="1" i="1" u="none" dirty="0"/>
                  <a:t>ABY</a:t>
                </a:r>
                <a:r>
                  <a:rPr lang="sk-SK" altLang="sk-SK" sz="1700" u="none" dirty="0">
                    <a:cs typeface="Times New Roman" pitchFamily="18" charset="0"/>
                  </a:rPr>
                  <a:t>               tvoj </a:t>
                </a:r>
                <a:r>
                  <a:rPr lang="sk-SK" altLang="sk-SK" sz="1700" b="1" u="none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cs typeface="Times New Roman" pitchFamily="18" charset="0"/>
                  </a:rPr>
                  <a:t>otrok</a:t>
                </a:r>
                <a:r>
                  <a:rPr lang="sk-SK" altLang="sk-SK" sz="1700" b="1" u="none" dirty="0">
                    <a:latin typeface="Arial Narrow" pitchFamily="34" charset="0"/>
                    <a:cs typeface="Times New Roman" pitchFamily="18" charset="0"/>
                  </a:rPr>
                  <a:t> </a:t>
                </a:r>
                <a:r>
                  <a:rPr lang="sk-SK" altLang="sk-SK" sz="1700" u="none" dirty="0">
                    <a:cs typeface="Times New Roman" pitchFamily="18" charset="0"/>
                  </a:rPr>
                  <a:t>a tvoja  slúžka mohli odpočívať tak ako </a:t>
                </a:r>
                <a:r>
                  <a:rPr lang="sk-SK" altLang="sk-SK" sz="1700" b="1" u="none" dirty="0">
                    <a:latin typeface="Viking" charset="0"/>
                    <a:cs typeface="Times New Roman" pitchFamily="18" charset="0"/>
                  </a:rPr>
                  <a:t>ty</a:t>
                </a:r>
                <a:r>
                  <a:rPr lang="sk-SK" altLang="sk-SK" sz="1700" u="none" dirty="0">
                    <a:cs typeface="Times New Roman" pitchFamily="18" charset="0"/>
                  </a:rPr>
                  <a:t>.</a:t>
                </a:r>
                <a:endParaRPr lang="en-US" altLang="sk-SK" sz="1700" u="none" dirty="0">
                  <a:cs typeface="Times New Roman" pitchFamily="18" charset="0"/>
                </a:endParaRPr>
              </a:p>
              <a:p>
                <a:pPr algn="just">
                  <a:defRPr/>
                </a:pPr>
                <a:r>
                  <a:rPr lang="sk-SK" altLang="sk-SK" sz="1700" u="none" baseline="30000" dirty="0">
                    <a:cs typeface="Times New Roman" pitchFamily="18" charset="0"/>
                  </a:rPr>
                  <a:t> 15 </a:t>
                </a:r>
                <a:r>
                  <a:rPr lang="sk-SK" altLang="sk-SK" sz="1700" u="none" dirty="0">
                    <a:cs typeface="Times New Roman" pitchFamily="18" charset="0"/>
                  </a:rPr>
                  <a:t>pamätaj si, </a:t>
                </a:r>
                <a:r>
                  <a:rPr lang="sk-SK" altLang="sk-SK" sz="1700" u="none" dirty="0"/>
                  <a:t>          </a:t>
                </a:r>
                <a:r>
                  <a:rPr lang="sk-SK" altLang="sk-SK" sz="1700" u="none" dirty="0">
                    <a:cs typeface="Times New Roman" pitchFamily="18" charset="0"/>
                  </a:rPr>
                  <a:t>že si b</a:t>
                </a:r>
                <a:r>
                  <a:rPr lang="sk-SK" altLang="sk-SK" sz="1700" u="none" dirty="0"/>
                  <a:t>ol </a:t>
                </a:r>
                <a:r>
                  <a:rPr lang="sk-SK" altLang="sk-SK" sz="1700" b="1" u="none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itchFamily="34" charset="0"/>
                    <a:cs typeface="Times New Roman" pitchFamily="18" charset="0"/>
                  </a:rPr>
                  <a:t>otrokom </a:t>
                </a:r>
                <a:r>
                  <a:rPr lang="sk-SK" altLang="sk-SK" sz="1700" u="none" dirty="0">
                    <a:cs typeface="Times New Roman" pitchFamily="18" charset="0"/>
                  </a:rPr>
                  <a:t>v</a:t>
                </a:r>
                <a:r>
                  <a:rPr lang="sk-SK" altLang="sk-SK" sz="1700" u="none" dirty="0">
                    <a:latin typeface="+mj-lt"/>
                    <a:cs typeface="Times New Roman" pitchFamily="18" charset="0"/>
                  </a:rPr>
                  <a:t> egyptskej krajine</a:t>
                </a:r>
                <a:r>
                  <a:rPr lang="sk-SK" altLang="sk-SK" sz="1700" u="none" dirty="0">
                    <a:latin typeface="+mj-lt"/>
                  </a:rPr>
                  <a:t> </a:t>
                </a:r>
                <a:r>
                  <a:rPr lang="sk-SK" altLang="sk-SK" sz="1700" u="none" dirty="0">
                    <a:cs typeface="Times New Roman" pitchFamily="18" charset="0"/>
                  </a:rPr>
                  <a:t>a</a:t>
                </a:r>
                <a:r>
                  <a:rPr lang="sk-SK" altLang="sk-SK" sz="1700" u="none" dirty="0">
                    <a:latin typeface="+mj-lt"/>
                    <a:cs typeface="Times New Roman" pitchFamily="18" charset="0"/>
                  </a:rPr>
                  <a:t> vyviedol</a:t>
                </a:r>
                <a:r>
                  <a:rPr lang="sk-SK" altLang="sk-SK" sz="1700" u="none" dirty="0">
                    <a:latin typeface="AmerType Md BT" charset="0"/>
                    <a:cs typeface="Times New Roman" pitchFamily="18" charset="0"/>
                  </a:rPr>
                  <a:t> </a:t>
                </a:r>
                <a:r>
                  <a:rPr lang="sk-SK" altLang="sk-SK" sz="1700" u="none" dirty="0">
                    <a:cs typeface="Times New Roman" pitchFamily="18" charset="0"/>
                  </a:rPr>
                  <a:t>ťa</a:t>
                </a:r>
                <a:r>
                  <a:rPr lang="sk-SK" altLang="sk-SK" sz="1700" u="none" dirty="0">
                    <a:latin typeface="Albertus Extra Bold" charset="0"/>
                    <a:cs typeface="Times New Roman" pitchFamily="18" charset="0"/>
                  </a:rPr>
                  <a:t> </a:t>
                </a:r>
                <a:r>
                  <a:rPr lang="sk-SK" altLang="sk-SK" sz="1700" b="1" u="none" dirty="0">
                    <a:cs typeface="Times New Roman" pitchFamily="18" charset="0"/>
                  </a:rPr>
                  <a:t>PÁN, TVOJ BOH</a:t>
                </a:r>
                <a:r>
                  <a:rPr lang="sk-SK" altLang="sk-SK" sz="1700" u="none" dirty="0">
                    <a:latin typeface="Albertus Extra Bold" charset="0"/>
                    <a:cs typeface="Times New Roman" pitchFamily="18" charset="0"/>
                  </a:rPr>
                  <a:t> </a:t>
                </a:r>
                <a:endParaRPr lang="sk-SK" altLang="sk-SK" sz="1700" u="none" dirty="0">
                  <a:cs typeface="Times New Roman" pitchFamily="18" charset="0"/>
                </a:endParaRPr>
              </a:p>
              <a:p>
                <a:pPr algn="just">
                  <a:defRPr/>
                </a:pPr>
                <a:r>
                  <a:rPr lang="sk-SK" altLang="sk-SK" sz="1700" u="none" dirty="0">
                    <a:latin typeface="Albertus Extra Bold" charset="0"/>
                    <a:cs typeface="Times New Roman" pitchFamily="18" charset="0"/>
                  </a:rPr>
                  <a:t>             </a:t>
                </a:r>
                <a:r>
                  <a:rPr lang="sk-SK" altLang="sk-SK" sz="1700" u="none" dirty="0">
                    <a:cs typeface="Times New Roman" pitchFamily="18" charset="0"/>
                  </a:rPr>
                  <a:t>odtiaľ mocnou pravicou a zdvihnutým ramenom: </a:t>
                </a:r>
              </a:p>
              <a:p>
                <a:pPr algn="just">
                  <a:defRPr/>
                </a:pPr>
                <a:r>
                  <a:rPr lang="sk-SK" altLang="sk-SK" sz="1700" u="none" dirty="0"/>
                  <a:t>  </a:t>
                </a:r>
                <a:r>
                  <a:rPr lang="sk-SK" altLang="sk-SK" sz="1700" u="none" dirty="0">
                    <a:cs typeface="Times New Roman" pitchFamily="18" charset="0"/>
                  </a:rPr>
                  <a:t>preto </a:t>
                </a:r>
                <a:r>
                  <a:rPr lang="sk-SK" altLang="sk-SK" sz="1700" b="1" i="1" u="none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ti prikázal</a:t>
                </a:r>
                <a:r>
                  <a:rPr lang="sk-SK" altLang="sk-SK" sz="1700" u="none" dirty="0">
                    <a:latin typeface="Albertus Medium" charset="0"/>
                    <a:cs typeface="Times New Roman" pitchFamily="18" charset="0"/>
                  </a:rPr>
                  <a:t>                                                       </a:t>
                </a:r>
                <a:r>
                  <a:rPr lang="sk-SK" altLang="sk-SK" sz="1700" b="1" u="none" dirty="0">
                    <a:cs typeface="Times New Roman" pitchFamily="18" charset="0"/>
                  </a:rPr>
                  <a:t>PÁN, TVOJ BOH</a:t>
                </a:r>
                <a:r>
                  <a:rPr lang="sk-SK" altLang="sk-SK" sz="1700" u="none" dirty="0">
                    <a:latin typeface="Albertus Medium" charset="0"/>
                    <a:cs typeface="Times New Roman" pitchFamily="18" charset="0"/>
                  </a:rPr>
                  <a:t> </a:t>
                </a:r>
                <a:endParaRPr lang="sk-SK" altLang="sk-SK" sz="1700" u="none" dirty="0">
                  <a:cs typeface="Times New Roman" pitchFamily="18" charset="0"/>
                </a:endParaRPr>
              </a:p>
              <a:p>
                <a:pPr algn="just">
                  <a:defRPr/>
                </a:pPr>
                <a:r>
                  <a:rPr lang="sk-SK" altLang="sk-SK" sz="1700" u="none" dirty="0">
                    <a:latin typeface="Arial Black" pitchFamily="34" charset="0"/>
                    <a:cs typeface="Times New Roman" pitchFamily="18" charset="0"/>
                  </a:rPr>
                  <a:t> </a:t>
                </a:r>
                <a:r>
                  <a:rPr lang="sk-SK" altLang="sk-SK" sz="1700" u="none" dirty="0">
                    <a:solidFill>
                      <a:srgbClr val="C00000"/>
                    </a:solidFill>
                    <a:latin typeface="Arial Black" pitchFamily="34" charset="0"/>
                    <a:cs typeface="Times New Roman" pitchFamily="18" charset="0"/>
                  </a:rPr>
                  <a:t>zachováva</a:t>
                </a:r>
                <a:r>
                  <a:rPr lang="sk-SK" altLang="sk-SK" sz="1700" u="none" dirty="0">
                    <a:solidFill>
                      <a:srgbClr val="C00000"/>
                    </a:solidFill>
                    <a:latin typeface="Arial Black" pitchFamily="34" charset="0"/>
                  </a:rPr>
                  <a:t>ť</a:t>
                </a:r>
                <a:r>
                  <a:rPr lang="sk-SK" altLang="sk-SK" sz="1700" u="none" dirty="0">
                    <a:latin typeface="Arial Black" pitchFamily="34" charset="0"/>
                    <a:cs typeface="Times New Roman" pitchFamily="18" charset="0"/>
                  </a:rPr>
                  <a:t> </a:t>
                </a:r>
                <a:r>
                  <a:rPr lang="sk-SK" altLang="sk-SK" sz="1700" i="1" u="none" dirty="0">
                    <a:latin typeface="Arial Black" pitchFamily="34" charset="0"/>
                    <a:cs typeface="Times New Roman" pitchFamily="18" charset="0"/>
                  </a:rPr>
                  <a:t>sobotný</a:t>
                </a:r>
                <a:r>
                  <a:rPr lang="sk-SK" altLang="sk-SK" sz="1700" u="none" dirty="0">
                    <a:latin typeface="Arial Black" pitchFamily="34" charset="0"/>
                    <a:cs typeface="Times New Roman" pitchFamily="18" charset="0"/>
                  </a:rPr>
                  <a:t> d</a:t>
                </a:r>
                <a:r>
                  <a:rPr lang="sk-SK" altLang="sk-SK" sz="1700" u="none" dirty="0">
                    <a:latin typeface="Arial Black" pitchFamily="34" charset="0"/>
                  </a:rPr>
                  <a:t>eň</a:t>
                </a:r>
                <a:r>
                  <a:rPr lang="sk-SK" altLang="sk-SK" sz="1700" b="1" u="none" dirty="0">
                    <a:cs typeface="Times New Roman" pitchFamily="18" charset="0"/>
                  </a:rPr>
                  <a:t>. </a:t>
                </a:r>
                <a:r>
                  <a:rPr lang="sk-SK" altLang="sk-SK" sz="1600" b="1" u="none" dirty="0">
                    <a:cs typeface="Times New Roman" pitchFamily="18" charset="0"/>
                  </a:rPr>
                  <a:t>    </a:t>
                </a:r>
                <a:endParaRPr lang="sk-SK" altLang="sk-SK" sz="1600" b="1" u="none" dirty="0"/>
              </a:p>
            </p:txBody>
          </p:sp>
          <p:sp>
            <p:nvSpPr>
              <p:cNvPr id="146449" name="Rectangle 7"/>
              <p:cNvSpPr>
                <a:spLocks noChangeArrowheads="1"/>
              </p:cNvSpPr>
              <p:nvPr/>
            </p:nvSpPr>
            <p:spPr bwMode="auto">
              <a:xfrm>
                <a:off x="0" y="1878"/>
                <a:ext cx="3741" cy="2272"/>
              </a:xfrm>
              <a:prstGeom prst="rect">
                <a:avLst/>
              </a:prstGeom>
              <a:noFill/>
              <a:ln w="19050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sk-SK" altLang="sk-SK" sz="8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46447" name="Rectangle 9"/>
            <p:cNvSpPr>
              <a:spLocks noChangeArrowheads="1"/>
            </p:cNvSpPr>
            <p:nvPr/>
          </p:nvSpPr>
          <p:spPr bwMode="auto">
            <a:xfrm>
              <a:off x="-2" y="1876"/>
              <a:ext cx="3745" cy="2276"/>
            </a:xfrm>
            <a:prstGeom prst="rect">
              <a:avLst/>
            </a:prstGeom>
            <a:noFill/>
            <a:ln w="19050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sk-SK" altLang="sk-SK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146438" name="Rectangle 11"/>
          <p:cNvSpPr>
            <a:spLocks noChangeArrowheads="1"/>
          </p:cNvSpPr>
          <p:nvPr/>
        </p:nvSpPr>
        <p:spPr bwMode="auto">
          <a:xfrm>
            <a:off x="0" y="48006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k-SK" altLang="sk-SK" sz="5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k-SK" altLang="sk-SK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sk-SK" altLang="sk-SK" sz="5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k-SK" altLang="sk-SK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k-SK" altLang="sk-SK" sz="2400">
              <a:latin typeface="Times New Roman" panose="02020603050405020304" pitchFamily="18" charset="0"/>
            </a:endParaRPr>
          </a:p>
        </p:txBody>
      </p:sp>
      <p:grpSp>
        <p:nvGrpSpPr>
          <p:cNvPr id="146439" name="Group 16"/>
          <p:cNvGrpSpPr>
            <a:grpSpLocks/>
          </p:cNvGrpSpPr>
          <p:nvPr/>
        </p:nvGrpSpPr>
        <p:grpSpPr bwMode="auto">
          <a:xfrm>
            <a:off x="381000" y="5029200"/>
            <a:ext cx="8305800" cy="1447800"/>
            <a:chOff x="-2" y="4534"/>
            <a:chExt cx="3745" cy="886"/>
          </a:xfrm>
        </p:grpSpPr>
        <p:grpSp>
          <p:nvGrpSpPr>
            <p:cNvPr id="146442" name="Group 14"/>
            <p:cNvGrpSpPr>
              <a:grpSpLocks/>
            </p:cNvGrpSpPr>
            <p:nvPr/>
          </p:nvGrpSpPr>
          <p:grpSpPr bwMode="auto">
            <a:xfrm>
              <a:off x="0" y="4536"/>
              <a:ext cx="3741" cy="882"/>
              <a:chOff x="0" y="4536"/>
              <a:chExt cx="3741" cy="882"/>
            </a:xfrm>
          </p:grpSpPr>
          <p:sp>
            <p:nvSpPr>
              <p:cNvPr id="10252" name="Rectangle 12"/>
              <p:cNvSpPr>
                <a:spLocks noChangeArrowheads="1"/>
              </p:cNvSpPr>
              <p:nvPr/>
            </p:nvSpPr>
            <p:spPr bwMode="auto">
              <a:xfrm>
                <a:off x="28" y="4536"/>
                <a:ext cx="3685" cy="88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just" eaLnBrk="1" hangingPunct="1">
                  <a:defRPr/>
                </a:pPr>
                <a:r>
                  <a:rPr lang="sk-SK" altLang="sk-SK" u="none" baseline="30000" dirty="0">
                    <a:cs typeface="Times New Roman" pitchFamily="18" charset="0"/>
                  </a:rPr>
                  <a:t>16</a:t>
                </a:r>
                <a:r>
                  <a:rPr lang="sk-SK" altLang="sk-SK" u="none" dirty="0">
                    <a:cs typeface="Times New Roman" pitchFamily="18" charset="0"/>
                  </a:rPr>
                  <a:t> </a:t>
                </a:r>
                <a:r>
                  <a:rPr lang="sk-SK" altLang="sk-SK" b="1" u="none" dirty="0">
                    <a:latin typeface="Verdana" pitchFamily="34" charset="0"/>
                    <a:cs typeface="Times New Roman" pitchFamily="18" charset="0"/>
                  </a:rPr>
                  <a:t>Cti</a:t>
                </a:r>
                <a:r>
                  <a:rPr lang="sk-SK" altLang="sk-SK" u="none" dirty="0">
                    <a:cs typeface="Times New Roman" pitchFamily="18" charset="0"/>
                  </a:rPr>
                  <a:t> svojho            </a:t>
                </a:r>
                <a:r>
                  <a:rPr lang="sk-SK" altLang="sk-SK" u="none" dirty="0"/>
                  <a:t>      </a:t>
                </a:r>
                <a:r>
                  <a:rPr lang="sk-SK" altLang="sk-SK" b="1" u="none" dirty="0">
                    <a:latin typeface="Albertus Medium" charset="0"/>
                    <a:cs typeface="Times New Roman" pitchFamily="18" charset="0"/>
                  </a:rPr>
                  <a:t>OTCA</a:t>
                </a:r>
                <a:r>
                  <a:rPr lang="sk-SK" altLang="sk-SK" b="1" u="none" dirty="0">
                    <a:cs typeface="Times New Roman" pitchFamily="18" charset="0"/>
                  </a:rPr>
                  <a:t> </a:t>
                </a:r>
                <a:r>
                  <a:rPr lang="sk-SK" altLang="sk-SK" u="none" dirty="0">
                    <a:cs typeface="Times New Roman" pitchFamily="18" charset="0"/>
                  </a:rPr>
                  <a:t>a svoju </a:t>
                </a:r>
                <a:r>
                  <a:rPr lang="sk-SK" altLang="sk-SK" b="1" u="none" dirty="0">
                    <a:latin typeface="Albertus Medium" charset="0"/>
                    <a:cs typeface="Times New Roman" pitchFamily="18" charset="0"/>
                  </a:rPr>
                  <a:t>MATKU</a:t>
                </a:r>
                <a:r>
                  <a:rPr lang="sk-SK" altLang="sk-SK" u="none" dirty="0">
                    <a:cs typeface="Times New Roman" pitchFamily="18" charset="0"/>
                  </a:rPr>
                  <a:t>, </a:t>
                </a:r>
              </a:p>
              <a:p>
                <a:pPr algn="just">
                  <a:defRPr/>
                </a:pPr>
                <a:r>
                  <a:rPr lang="sk-SK" altLang="sk-SK" u="none" dirty="0">
                    <a:cs typeface="Times New Roman" pitchFamily="18" charset="0"/>
                  </a:rPr>
                  <a:t>  ako </a:t>
                </a:r>
                <a:r>
                  <a:rPr lang="sk-SK" altLang="sk-SK" b="1" i="1" u="none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Times New Roman" pitchFamily="18" charset="0"/>
                  </a:rPr>
                  <a:t>ti prikázal</a:t>
                </a:r>
                <a:r>
                  <a:rPr lang="sk-SK" altLang="sk-SK" b="1" u="none" dirty="0">
                    <a:latin typeface="Albertus Medium" charset="0"/>
                    <a:cs typeface="Times New Roman" pitchFamily="18" charset="0"/>
                  </a:rPr>
                  <a:t>                                                          </a:t>
                </a:r>
                <a:r>
                  <a:rPr lang="sk-SK" altLang="sk-SK" b="1" u="none" dirty="0">
                    <a:cs typeface="Times New Roman" pitchFamily="18" charset="0"/>
                  </a:rPr>
                  <a:t>PÁN, TVOJ BOH</a:t>
                </a:r>
                <a:r>
                  <a:rPr lang="sk-SK" altLang="sk-SK" u="none" dirty="0">
                    <a:cs typeface="Times New Roman" pitchFamily="18" charset="0"/>
                  </a:rPr>
                  <a:t>, </a:t>
                </a:r>
              </a:p>
              <a:p>
                <a:pPr algn="just">
                  <a:defRPr/>
                </a:pPr>
                <a:r>
                  <a:rPr lang="sk-SK" altLang="sk-SK" u="none" dirty="0">
                    <a:cs typeface="Times New Roman" pitchFamily="18" charset="0"/>
                  </a:rPr>
                  <a:t>           </a:t>
                </a:r>
                <a:r>
                  <a:rPr lang="sk-SK" altLang="sk-SK" b="1" i="1" u="none" dirty="0"/>
                  <a:t>ABY</a:t>
                </a:r>
                <a:r>
                  <a:rPr lang="sk-SK" altLang="sk-SK" u="none" dirty="0">
                    <a:cs typeface="Times New Roman" pitchFamily="18" charset="0"/>
                  </a:rPr>
                  <a:t> sa predĺžili tvoje </a:t>
                </a:r>
                <a:r>
                  <a:rPr lang="sk-SK" altLang="sk-SK" u="none" dirty="0">
                    <a:latin typeface="Arial Black" panose="020B0A04020102020204" pitchFamily="34" charset="0"/>
                    <a:cs typeface="Times New Roman" pitchFamily="18" charset="0"/>
                  </a:rPr>
                  <a:t>dni</a:t>
                </a:r>
                <a:r>
                  <a:rPr lang="sk-SK" altLang="sk-SK" u="none" dirty="0">
                    <a:cs typeface="Times New Roman" pitchFamily="18" charset="0"/>
                  </a:rPr>
                  <a:t>                                                                                             </a:t>
                </a:r>
              </a:p>
              <a:p>
                <a:pPr algn="just">
                  <a:defRPr/>
                </a:pPr>
                <a:r>
                  <a:rPr lang="sk-SK" altLang="sk-SK" u="none" dirty="0"/>
                  <a:t>       </a:t>
                </a:r>
                <a:r>
                  <a:rPr lang="sk-SK" altLang="sk-SK" u="none" dirty="0">
                    <a:cs typeface="Times New Roman" pitchFamily="18" charset="0"/>
                  </a:rPr>
                  <a:t>a </a:t>
                </a:r>
                <a:r>
                  <a:rPr lang="sk-SK" altLang="sk-SK" b="1" i="1" u="none" dirty="0"/>
                  <a:t>ABY</a:t>
                </a:r>
                <a:r>
                  <a:rPr lang="sk-SK" altLang="sk-SK" u="none" dirty="0">
                    <a:cs typeface="Times New Roman" pitchFamily="18" charset="0"/>
                  </a:rPr>
                  <a:t> sa ti darilo</a:t>
                </a:r>
                <a:r>
                  <a:rPr lang="sk-SK" altLang="sk-SK" b="1" i="1" u="none" dirty="0">
                    <a:cs typeface="Times New Roman" pitchFamily="18" charset="0"/>
                  </a:rPr>
                  <a:t> </a:t>
                </a:r>
                <a:r>
                  <a:rPr lang="sk-SK" altLang="sk-SK" u="none" dirty="0">
                    <a:cs typeface="Times New Roman" pitchFamily="18" charset="0"/>
                  </a:rPr>
                  <a:t>v zemi, ktorú      </a:t>
                </a:r>
                <a:r>
                  <a:rPr lang="sk-SK" altLang="sk-SK" u="none" dirty="0"/>
                  <a:t>              </a:t>
                </a:r>
                <a:r>
                  <a:rPr lang="sk-SK" altLang="sk-SK" u="none" dirty="0">
                    <a:cs typeface="Times New Roman" pitchFamily="18" charset="0"/>
                  </a:rPr>
                  <a:t>ti dáva </a:t>
                </a:r>
                <a:r>
                  <a:rPr lang="sk-SK" altLang="sk-SK" b="1" u="none" dirty="0">
                    <a:cs typeface="Times New Roman" pitchFamily="18" charset="0"/>
                  </a:rPr>
                  <a:t>PÁN, TVOJ BOH</a:t>
                </a:r>
                <a:r>
                  <a:rPr lang="sk-SK" altLang="sk-SK" u="none" dirty="0">
                    <a:cs typeface="Times New Roman" pitchFamily="18" charset="0"/>
                  </a:rPr>
                  <a:t>!</a:t>
                </a:r>
              </a:p>
              <a:p>
                <a:pPr algn="just">
                  <a:defRPr/>
                </a:pPr>
                <a:endParaRPr lang="sk-SK" altLang="sk-SK" dirty="0"/>
              </a:p>
            </p:txBody>
          </p:sp>
          <p:sp>
            <p:nvSpPr>
              <p:cNvPr id="146445" name="Rectangle 13"/>
              <p:cNvSpPr>
                <a:spLocks noChangeArrowheads="1"/>
              </p:cNvSpPr>
              <p:nvPr/>
            </p:nvSpPr>
            <p:spPr bwMode="auto">
              <a:xfrm>
                <a:off x="0" y="4536"/>
                <a:ext cx="3741" cy="882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sk-SK" altLang="sk-SK" sz="8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46443" name="Rectangle 15"/>
            <p:cNvSpPr>
              <a:spLocks noChangeArrowheads="1"/>
            </p:cNvSpPr>
            <p:nvPr/>
          </p:nvSpPr>
          <p:spPr bwMode="auto">
            <a:xfrm>
              <a:off x="-2" y="4534"/>
              <a:ext cx="3745" cy="886"/>
            </a:xfrm>
            <a:prstGeom prst="rect">
              <a:avLst/>
            </a:prstGeom>
            <a:noFill/>
            <a:ln w="28575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sk-SK" altLang="sk-SK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146440" name="Rectangle 19"/>
          <p:cNvSpPr>
            <a:spLocks noChangeArrowheads="1"/>
          </p:cNvSpPr>
          <p:nvPr/>
        </p:nvSpPr>
        <p:spPr bwMode="auto">
          <a:xfrm>
            <a:off x="1588" y="76628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sk-SK" altLang="sk-SK" sz="2400">
              <a:latin typeface="Times New Roman" panose="02020603050405020304" pitchFamily="18" charset="0"/>
            </a:endParaRPr>
          </a:p>
        </p:txBody>
      </p:sp>
      <p:sp>
        <p:nvSpPr>
          <p:cNvPr id="146441" name="Rectangle 20"/>
          <p:cNvSpPr>
            <a:spLocks noChangeArrowheads="1"/>
          </p:cNvSpPr>
          <p:nvPr/>
        </p:nvSpPr>
        <p:spPr bwMode="auto">
          <a:xfrm>
            <a:off x="1588" y="8332788"/>
            <a:ext cx="91440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k-SK" altLang="sk-SK" sz="1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19</a:t>
            </a:r>
            <a:r>
              <a:rPr lang="sk-SK" altLang="sk-SK" sz="1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altLang="sk-SK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r>
              <a:rPr lang="sk-SK" altLang="sk-SK" sz="1200">
                <a:latin typeface="Times New Roman" panose="02020603050405020304" pitchFamily="18" charset="0"/>
                <a:cs typeface="Times New Roman" panose="02020603050405020304" pitchFamily="18" charset="0"/>
              </a:rPr>
              <a:t>pokradneš!_________________________________________________________</a:t>
            </a:r>
          </a:p>
          <a:p>
            <a:pPr>
              <a:spcBef>
                <a:spcPct val="0"/>
              </a:spcBef>
              <a:buFontTx/>
              <a:buNone/>
            </a:pPr>
            <a:endParaRPr lang="sk-SK" altLang="sk-SK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k-SK" altLang="sk-SK" dirty="0" smtClean="0"/>
              <a:t>Ex 24,6-8 (Uzatvorenie zmluvy)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buFontTx/>
              <a:buNone/>
              <a:defRPr/>
            </a:pPr>
            <a:r>
              <a:rPr lang="sk-SK" altLang="sk-SK" sz="1600" baseline="30000" dirty="0" smtClean="0">
                <a:cs typeface="Times New Roman" pitchFamily="18" charset="0"/>
              </a:rPr>
              <a:t>6</a:t>
            </a:r>
            <a:r>
              <a:rPr lang="sk-SK" altLang="sk-SK" sz="1600" dirty="0" smtClean="0">
                <a:cs typeface="Times New Roman" pitchFamily="18" charset="0"/>
              </a:rPr>
              <a:t> Tu </a:t>
            </a:r>
            <a:r>
              <a:rPr lang="sk-SK" altLang="sk-SK" sz="1600" b="1" u="sng" dirty="0" smtClean="0">
                <a:cs typeface="Times New Roman" pitchFamily="18" charset="0"/>
              </a:rPr>
              <a:t>Mojžiš vzal</a:t>
            </a:r>
            <a:r>
              <a:rPr lang="sk-SK" altLang="sk-SK" sz="1600" dirty="0" smtClean="0">
                <a:cs typeface="Times New Roman" pitchFamily="18" charset="0"/>
              </a:rPr>
              <a:t>               </a:t>
            </a:r>
            <a:r>
              <a:rPr lang="sk-SK" altLang="sk-SK" sz="1600" b="1" i="1" dirty="0" smtClean="0">
                <a:cs typeface="Times New Roman" pitchFamily="18" charset="0"/>
              </a:rPr>
              <a:t>polovicu    </a:t>
            </a:r>
            <a:r>
              <a:rPr lang="sk-SK" altLang="sk-SK" sz="1600" b="1" dirty="0" smtClean="0">
                <a:solidFill>
                  <a:srgbClr val="CC3300"/>
                </a:solidFill>
                <a:cs typeface="Times New Roman" pitchFamily="18" charset="0"/>
              </a:rPr>
              <a:t>KRVI</a:t>
            </a:r>
            <a:r>
              <a:rPr lang="sk-SK" altLang="sk-SK" sz="1600" dirty="0" smtClean="0">
                <a:cs typeface="Times New Roman" pitchFamily="18" charset="0"/>
              </a:rPr>
              <a:t>,                   a </a:t>
            </a:r>
            <a:r>
              <a:rPr lang="sk-SK" altLang="sk-SK" sz="1600" b="1" dirty="0" smtClean="0">
                <a:cs typeface="Times New Roman" pitchFamily="18" charset="0"/>
              </a:rPr>
              <a:t>nalial</a:t>
            </a:r>
            <a:r>
              <a:rPr lang="sk-SK" altLang="sk-SK" sz="1600" dirty="0" smtClean="0">
                <a:cs typeface="Times New Roman" pitchFamily="18" charset="0"/>
              </a:rPr>
              <a:t> ju do obetnej misky 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600" dirty="0" smtClean="0">
                <a:cs typeface="Times New Roman" pitchFamily="18" charset="0"/>
              </a:rPr>
              <a:t>                                        a</a:t>
            </a:r>
            <a:r>
              <a:rPr lang="sk-SK" altLang="sk-SK" sz="1600" b="1" i="1" dirty="0" smtClean="0">
                <a:cs typeface="Times New Roman" pitchFamily="18" charset="0"/>
              </a:rPr>
              <a:t> </a:t>
            </a:r>
            <a:r>
              <a:rPr lang="sk-SK" altLang="sk-SK" sz="1600" dirty="0" smtClean="0">
                <a:cs typeface="Times New Roman" pitchFamily="18" charset="0"/>
              </a:rPr>
              <a:t> </a:t>
            </a:r>
            <a:r>
              <a:rPr lang="sk-SK" altLang="sk-SK" sz="1600" b="1" i="1" dirty="0" smtClean="0">
                <a:cs typeface="Times New Roman" pitchFamily="18" charset="0"/>
              </a:rPr>
              <a:t>polovicou</a:t>
            </a:r>
            <a:r>
              <a:rPr lang="sk-SK" altLang="sk-SK" sz="1600" dirty="0" smtClean="0">
                <a:cs typeface="Times New Roman" pitchFamily="18" charset="0"/>
              </a:rPr>
              <a:t> </a:t>
            </a:r>
            <a:r>
              <a:rPr lang="sk-SK" altLang="sk-SK" sz="1600" b="1" dirty="0" smtClean="0">
                <a:solidFill>
                  <a:srgbClr val="CC3300"/>
                </a:solidFill>
                <a:cs typeface="Times New Roman" pitchFamily="18" charset="0"/>
              </a:rPr>
              <a:t>KRVI</a:t>
            </a:r>
            <a:r>
              <a:rPr lang="sk-SK" altLang="sk-SK" sz="1600" b="1" dirty="0" smtClean="0">
                <a:cs typeface="Times New Roman" pitchFamily="18" charset="0"/>
              </a:rPr>
              <a:t>                     pokropil </a:t>
            </a:r>
            <a:r>
              <a:rPr lang="sk-SK" altLang="sk-SK" sz="1600" dirty="0" smtClean="0">
                <a:cs typeface="Times New Roman" pitchFamily="18" charset="0"/>
              </a:rPr>
              <a:t>(</a:t>
            </a:r>
            <a:r>
              <a:rPr lang="sk-SK" altLang="sk-SK" sz="2400" dirty="0" err="1" smtClean="0">
                <a:latin typeface="Bwhebb" pitchFamily="2" charset="0"/>
                <a:cs typeface="Times New Roman" pitchFamily="18" charset="0"/>
              </a:rPr>
              <a:t>qr;z</a:t>
            </a:r>
            <a:r>
              <a:rPr lang="sk-SK" altLang="sk-SK" sz="2400" dirty="0" smtClean="0">
                <a:latin typeface="Bwhebb" pitchFamily="2" charset="0"/>
                <a:cs typeface="Times New Roman" pitchFamily="18" charset="0"/>
              </a:rPr>
              <a:t>"</a:t>
            </a:r>
            <a:r>
              <a:rPr lang="sk-SK" altLang="sk-SK" sz="1600" dirty="0" smtClean="0">
                <a:cs typeface="Times New Roman" pitchFamily="18" charset="0"/>
              </a:rPr>
              <a:t>) oltár. 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600" baseline="30000" dirty="0" smtClean="0">
                <a:cs typeface="Times New Roman" pitchFamily="18" charset="0"/>
              </a:rPr>
              <a:t> </a:t>
            </a:r>
            <a:endParaRPr lang="sk-SK" altLang="sk-SK" sz="1600" dirty="0" smtClean="0"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sk-SK" altLang="sk-SK" sz="1600" baseline="30000" dirty="0" smtClean="0">
                <a:cs typeface="Times New Roman" pitchFamily="18" charset="0"/>
              </a:rPr>
              <a:t>7</a:t>
            </a:r>
            <a:r>
              <a:rPr lang="sk-SK" altLang="sk-SK" sz="1600" dirty="0" smtClean="0">
                <a:cs typeface="Times New Roman" pitchFamily="18" charset="0"/>
              </a:rPr>
              <a:t> A </a:t>
            </a:r>
            <a:r>
              <a:rPr lang="sk-SK" altLang="sk-SK" sz="1600" b="1" u="sng" dirty="0" smtClean="0">
                <a:cs typeface="Times New Roman" pitchFamily="18" charset="0"/>
              </a:rPr>
              <a:t>Mojžiš vzal</a:t>
            </a:r>
            <a:r>
              <a:rPr lang="sk-SK" altLang="sk-SK" sz="1600" dirty="0" smtClean="0">
                <a:cs typeface="Times New Roman" pitchFamily="18" charset="0"/>
              </a:rPr>
              <a:t>                    KNIHU</a:t>
            </a:r>
            <a:r>
              <a:rPr lang="sk-SK" altLang="sk-SK" sz="1600" b="1" dirty="0" smtClean="0">
                <a:cs typeface="Times New Roman" pitchFamily="18" charset="0"/>
              </a:rPr>
              <a:t> </a:t>
            </a:r>
            <a:r>
              <a:rPr lang="sk-SK" altLang="sk-SK" sz="1600" b="1" u="sng" dirty="0" smtClean="0">
                <a:solidFill>
                  <a:schemeClr val="accent2"/>
                </a:solidFill>
                <a:cs typeface="Times New Roman" pitchFamily="18" charset="0"/>
              </a:rPr>
              <a:t>ZMLUVY</a:t>
            </a:r>
            <a:r>
              <a:rPr lang="sk-SK" altLang="sk-SK" sz="1600" b="1" dirty="0" smtClean="0">
                <a:cs typeface="Times New Roman" pitchFamily="18" charset="0"/>
              </a:rPr>
              <a:t> </a:t>
            </a:r>
            <a:endParaRPr lang="sk-SK" altLang="sk-SK" sz="1600" dirty="0" smtClean="0"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sk-SK" altLang="sk-SK" sz="1600" dirty="0" smtClean="0">
                <a:cs typeface="Times New Roman" pitchFamily="18" charset="0"/>
              </a:rPr>
              <a:t>                                                                                      a </a:t>
            </a:r>
            <a:r>
              <a:rPr lang="sk-SK" altLang="sk-SK" sz="1600" b="1" dirty="0" smtClean="0">
                <a:cs typeface="Times New Roman" pitchFamily="18" charset="0"/>
              </a:rPr>
              <a:t>čítal</a:t>
            </a:r>
            <a:r>
              <a:rPr lang="sk-SK" altLang="sk-SK" sz="1600" dirty="0" smtClean="0">
                <a:cs typeface="Times New Roman" pitchFamily="18" charset="0"/>
              </a:rPr>
              <a:t> ju nahlas                    </a:t>
            </a:r>
            <a:r>
              <a:rPr lang="sk-SK" altLang="sk-SK" sz="1600" b="1" dirty="0" smtClean="0">
                <a:latin typeface="Andale Mono"/>
                <a:cs typeface="Times New Roman" pitchFamily="18" charset="0"/>
              </a:rPr>
              <a:t>ľudu</a:t>
            </a:r>
            <a:r>
              <a:rPr lang="sk-SK" altLang="sk-SK" sz="1600" dirty="0" smtClean="0">
                <a:cs typeface="Times New Roman" pitchFamily="18" charset="0"/>
              </a:rPr>
              <a:t>, 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600" dirty="0" smtClean="0">
                <a:cs typeface="Times New Roman" pitchFamily="18" charset="0"/>
              </a:rPr>
              <a:t>pričom oni hovorili: </a:t>
            </a:r>
            <a:endParaRPr lang="en-US" altLang="sk-SK" sz="1600" dirty="0" smtClean="0"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sk-SK" altLang="sk-SK" sz="1600" dirty="0" smtClean="0">
                <a:cs typeface="Times New Roman" pitchFamily="18" charset="0"/>
              </a:rPr>
              <a:t>                                        „Všetko, čo </a:t>
            </a:r>
            <a:r>
              <a:rPr lang="sk-SK" altLang="sk-SK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hovoril</a:t>
            </a:r>
            <a:r>
              <a:rPr lang="sk-SK" altLang="sk-SK" sz="1600" b="1" dirty="0" smtClean="0">
                <a:cs typeface="Times New Roman" pitchFamily="18" charset="0"/>
              </a:rPr>
              <a:t> (</a:t>
            </a:r>
            <a:r>
              <a:rPr lang="sk-SK" altLang="sk-SK" dirty="0" err="1" smtClean="0">
                <a:latin typeface="Bwhebb" pitchFamily="2" charset="0"/>
                <a:cs typeface="Times New Roman" pitchFamily="18" charset="0"/>
              </a:rPr>
              <a:t>rB,DI</a:t>
            </a:r>
            <a:r>
              <a:rPr lang="sk-SK" altLang="sk-SK" sz="1600" b="1" dirty="0" smtClean="0">
                <a:cs typeface="Times New Roman" pitchFamily="18" charset="0"/>
              </a:rPr>
              <a:t>) </a:t>
            </a:r>
            <a:r>
              <a:rPr lang="sk-SK" altLang="sk-SK" sz="1600" dirty="0" smtClean="0">
                <a:cs typeface="Times New Roman" pitchFamily="18" charset="0"/>
              </a:rPr>
              <a:t>Pán, splníme a zachováme!“  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600" baseline="30000" dirty="0" smtClean="0">
                <a:cs typeface="Times New Roman" pitchFamily="18" charset="0"/>
              </a:rPr>
              <a:t> </a:t>
            </a:r>
            <a:endParaRPr lang="sk-SK" altLang="sk-SK" sz="1600" dirty="0" smtClean="0"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sk-SK" altLang="sk-SK" sz="1600" baseline="30000" dirty="0" smtClean="0">
                <a:cs typeface="Times New Roman" pitchFamily="18" charset="0"/>
              </a:rPr>
              <a:t>8</a:t>
            </a:r>
            <a:r>
              <a:rPr lang="sk-SK" altLang="sk-SK" sz="1600" dirty="0" smtClean="0">
                <a:cs typeface="Times New Roman" pitchFamily="18" charset="0"/>
              </a:rPr>
              <a:t> Tu </a:t>
            </a:r>
            <a:r>
              <a:rPr lang="sk-SK" altLang="sk-SK" sz="1600" b="1" u="sng" dirty="0" smtClean="0">
                <a:cs typeface="Times New Roman" pitchFamily="18" charset="0"/>
              </a:rPr>
              <a:t>Mojžiš vzal</a:t>
            </a:r>
            <a:r>
              <a:rPr lang="sk-SK" altLang="sk-SK" sz="1600" b="1" dirty="0" smtClean="0">
                <a:cs typeface="Times New Roman" pitchFamily="18" charset="0"/>
              </a:rPr>
              <a:t>                </a:t>
            </a:r>
            <a:r>
              <a:rPr lang="sk-SK" altLang="sk-SK" sz="1600" b="1" dirty="0" smtClean="0">
                <a:solidFill>
                  <a:srgbClr val="CC3300"/>
                </a:solidFill>
                <a:cs typeface="Times New Roman" pitchFamily="18" charset="0"/>
              </a:rPr>
              <a:t>KRV</a:t>
            </a:r>
            <a:r>
              <a:rPr lang="sk-SK" altLang="sk-SK" sz="1600" b="1" dirty="0" smtClean="0">
                <a:cs typeface="Times New Roman" pitchFamily="18" charset="0"/>
              </a:rPr>
              <a:t>                                      pokropil</a:t>
            </a:r>
            <a:r>
              <a:rPr lang="sk-SK" altLang="sk-SK" sz="1600" dirty="0" smtClean="0">
                <a:cs typeface="Times New Roman" pitchFamily="18" charset="0"/>
              </a:rPr>
              <a:t> (</a:t>
            </a:r>
            <a:r>
              <a:rPr lang="sk-SK" altLang="sk-SK" sz="2800" dirty="0" err="1" smtClean="0">
                <a:latin typeface="Bwhebb" pitchFamily="2" charset="0"/>
                <a:cs typeface="Times New Roman" pitchFamily="18" charset="0"/>
              </a:rPr>
              <a:t>qroz</a:t>
            </a:r>
            <a:r>
              <a:rPr lang="sk-SK" altLang="sk-SK" sz="2800" dirty="0" smtClean="0">
                <a:latin typeface="Bwhebb" pitchFamily="2" charset="0"/>
                <a:cs typeface="Times New Roman" pitchFamily="18" charset="0"/>
              </a:rPr>
              <a:t>&gt;</a:t>
            </a:r>
            <a:r>
              <a:rPr lang="sk-SK" altLang="sk-SK" sz="2800" dirty="0" err="1" smtClean="0">
                <a:latin typeface="Bwhebb" pitchFamily="2" charset="0"/>
                <a:cs typeface="Times New Roman" pitchFamily="18" charset="0"/>
              </a:rPr>
              <a:t>YIw</a:t>
            </a:r>
            <a:r>
              <a:rPr lang="sk-SK" altLang="sk-SK" sz="2800" dirty="0" smtClean="0">
                <a:latin typeface="Bwhebb" pitchFamily="2" charset="0"/>
                <a:cs typeface="Times New Roman" pitchFamily="18" charset="0"/>
              </a:rPr>
              <a:t>:</a:t>
            </a:r>
            <a:r>
              <a:rPr lang="sk-SK" altLang="sk-SK" sz="1600" dirty="0" smtClean="0">
                <a:cs typeface="Times New Roman" pitchFamily="18" charset="0"/>
              </a:rPr>
              <a:t>)  ňou           </a:t>
            </a:r>
            <a:r>
              <a:rPr lang="sk-SK" altLang="sk-SK" sz="1600" b="1" dirty="0" smtClean="0">
                <a:latin typeface="Andale Mono"/>
                <a:cs typeface="Times New Roman" pitchFamily="18" charset="0"/>
              </a:rPr>
              <a:t>ľud</a:t>
            </a:r>
            <a:r>
              <a:rPr lang="sk-SK" altLang="sk-SK" sz="1600" dirty="0" smtClean="0">
                <a:cs typeface="Times New Roman" pitchFamily="18" charset="0"/>
              </a:rPr>
              <a:t> 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600" dirty="0" smtClean="0">
                <a:cs typeface="Times New Roman" pitchFamily="18" charset="0"/>
              </a:rPr>
              <a:t> 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600" dirty="0" smtClean="0">
                <a:cs typeface="Times New Roman" pitchFamily="18" charset="0"/>
              </a:rPr>
              <a:t>a hovoril: „Hľa, toto je        </a:t>
            </a:r>
            <a:r>
              <a:rPr lang="sk-SK" altLang="sk-SK" sz="1600" b="1" dirty="0" smtClean="0">
                <a:solidFill>
                  <a:srgbClr val="CC3300"/>
                </a:solidFill>
                <a:cs typeface="Times New Roman" pitchFamily="18" charset="0"/>
              </a:rPr>
              <a:t>KRV</a:t>
            </a:r>
            <a:r>
              <a:rPr lang="sk-SK" altLang="sk-SK" sz="1600" b="1" dirty="0" smtClean="0">
                <a:cs typeface="Times New Roman" pitchFamily="18" charset="0"/>
              </a:rPr>
              <a:t>     </a:t>
            </a:r>
            <a:r>
              <a:rPr lang="sk-SK" altLang="sk-SK" sz="1600" b="1" u="sng" dirty="0" smtClean="0">
                <a:solidFill>
                  <a:schemeClr val="accent2"/>
                </a:solidFill>
                <a:cs typeface="Times New Roman" pitchFamily="18" charset="0"/>
              </a:rPr>
              <a:t>ZMLUVY</a:t>
            </a:r>
            <a:r>
              <a:rPr lang="sk-SK" altLang="sk-SK" sz="1600" dirty="0" smtClean="0">
                <a:cs typeface="Times New Roman" pitchFamily="18" charset="0"/>
              </a:rPr>
              <a:t>, 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600" dirty="0" smtClean="0">
                <a:cs typeface="Times New Roman" pitchFamily="18" charset="0"/>
              </a:rPr>
              <a:t>ktorú                               Pán</a:t>
            </a:r>
            <a:r>
              <a:rPr lang="sk-SK" altLang="sk-SK" sz="1600" b="1" dirty="0" smtClean="0">
                <a:cs typeface="Times New Roman" pitchFamily="18" charset="0"/>
              </a:rPr>
              <a:t> </a:t>
            </a:r>
            <a:r>
              <a:rPr lang="sk-SK" altLang="sk-SK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uzavrel</a:t>
            </a:r>
            <a:r>
              <a:rPr lang="sk-SK" altLang="sk-SK" sz="1600" b="1" dirty="0" smtClean="0">
                <a:cs typeface="Times New Roman" pitchFamily="18" charset="0"/>
              </a:rPr>
              <a:t> s vami</a:t>
            </a:r>
            <a:r>
              <a:rPr lang="sk-SK" altLang="sk-SK" sz="1600" dirty="0" smtClean="0">
                <a:cs typeface="Times New Roman" pitchFamily="18" charset="0"/>
              </a:rPr>
              <a:t> na základe 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600" dirty="0">
                <a:cs typeface="Times New Roman" pitchFamily="18" charset="0"/>
              </a:rPr>
              <a:t> </a:t>
            </a:r>
            <a:r>
              <a:rPr lang="sk-SK" altLang="sk-SK" sz="1600" dirty="0" smtClean="0">
                <a:cs typeface="Times New Roman" pitchFamily="18" charset="0"/>
              </a:rPr>
              <a:t>                                   všetkých týchto </a:t>
            </a:r>
            <a:r>
              <a:rPr lang="sk-SK" altLang="sk-SK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slov</a:t>
            </a:r>
            <a:r>
              <a:rPr lang="sk-SK" altLang="sk-SK" sz="1600" b="1" dirty="0" smtClean="0">
                <a:cs typeface="Times New Roman" pitchFamily="18" charset="0"/>
              </a:rPr>
              <a:t> </a:t>
            </a:r>
            <a:r>
              <a:rPr lang="sk-SK" altLang="sk-SK" sz="1600" dirty="0" smtClean="0">
                <a:cs typeface="Times New Roman" pitchFamily="18" charset="0"/>
              </a:rPr>
              <a:t>(</a:t>
            </a:r>
            <a:r>
              <a:rPr lang="sk-SK" altLang="sk-SK" sz="2400" dirty="0" smtClean="0">
                <a:latin typeface="Bwhebb" pitchFamily="2" charset="0"/>
                <a:cs typeface="Times New Roman" pitchFamily="18" charset="0"/>
              </a:rPr>
              <a:t>~</a:t>
            </a:r>
            <a:r>
              <a:rPr lang="sk-SK" altLang="sk-SK" sz="2400" dirty="0" err="1" smtClean="0">
                <a:latin typeface="Bwhebb" pitchFamily="2" charset="0"/>
                <a:cs typeface="Times New Roman" pitchFamily="18" charset="0"/>
              </a:rPr>
              <a:t>yrIb'D</a:t>
            </a:r>
            <a:r>
              <a:rPr lang="sk-SK" altLang="sk-SK" sz="2400" dirty="0" smtClean="0">
                <a:latin typeface="Bwhebb" pitchFamily="2" charset="0"/>
                <a:cs typeface="Times New Roman" pitchFamily="18" charset="0"/>
              </a:rPr>
              <a:t>&gt;h;</a:t>
            </a:r>
            <a:r>
              <a:rPr lang="sk-SK" altLang="sk-SK" sz="1600" dirty="0" smtClean="0">
                <a:cs typeface="Times New Roman" pitchFamily="18" charset="0"/>
              </a:rPr>
              <a:t>)!“ 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600" b="1" dirty="0" smtClean="0">
                <a:cs typeface="Times New Roman" pitchFamily="18" charset="0"/>
              </a:rPr>
              <a:t> </a:t>
            </a:r>
            <a:endParaRPr lang="sk-SK" altLang="sk-SK" sz="1600" dirty="0" smtClean="0"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sk-SK" altLang="sk-SK" sz="1600" b="1" i="1" dirty="0" smtClean="0">
                <a:cs typeface="Times New Roman" pitchFamily="18" charset="0"/>
              </a:rPr>
              <a:t> </a:t>
            </a:r>
            <a:endParaRPr lang="sk-SK" altLang="sk-SK" sz="1600" dirty="0" smtClean="0"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sk-SK" altLang="sk-SK" sz="1600" dirty="0" smtClean="0"/>
          </a:p>
        </p:txBody>
      </p:sp>
    </p:spTree>
    <p:extLst>
      <p:ext uri="{BB962C8B-B14F-4D97-AF65-F5344CB8AC3E}">
        <p14:creationId xmlns:p14="http://schemas.microsoft.com/office/powerpoint/2010/main" val="390252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Kniha proroka Jonáša</a:t>
            </a:r>
            <a:endParaRPr lang="sk-SK" b="1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18497"/>
            <a:ext cx="8229600" cy="4840205"/>
          </a:xfrm>
        </p:spPr>
      </p:pic>
    </p:spTree>
    <p:extLst>
      <p:ext uri="{BB962C8B-B14F-4D97-AF65-F5344CB8AC3E}">
        <p14:creationId xmlns:p14="http://schemas.microsoft.com/office/powerpoint/2010/main" val="262629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k-SK" altLang="sk-SK" b="1" dirty="0" smtClean="0">
                <a:solidFill>
                  <a:srgbClr val="002060"/>
                </a:solidFill>
              </a:rPr>
              <a:t>12 malých prorokov </a:t>
            </a:r>
            <a:br>
              <a:rPr lang="sk-SK" altLang="sk-SK" b="1" dirty="0" smtClean="0">
                <a:solidFill>
                  <a:srgbClr val="002060"/>
                </a:solidFill>
              </a:rPr>
            </a:br>
            <a:r>
              <a:rPr lang="sk-SK" altLang="sk-SK" b="1" dirty="0" smtClean="0">
                <a:solidFill>
                  <a:srgbClr val="002060"/>
                </a:solidFill>
              </a:rPr>
              <a:t>– v </a:t>
            </a:r>
            <a:r>
              <a:rPr lang="sk-SK" altLang="sk-SK" b="1" dirty="0" err="1" smtClean="0">
                <a:solidFill>
                  <a:srgbClr val="002060"/>
                </a:solidFill>
              </a:rPr>
              <a:t>hebr</a:t>
            </a:r>
            <a:r>
              <a:rPr lang="sk-SK" altLang="sk-SK" b="1" dirty="0" smtClean="0">
                <a:solidFill>
                  <a:srgbClr val="002060"/>
                </a:solidFill>
              </a:rPr>
              <a:t>. Biblii tvoria jeden spis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600200"/>
            <a:ext cx="9036050" cy="44958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  <a:defRPr/>
            </a:pPr>
            <a:endParaRPr lang="sk-SK" altLang="sk-SK" b="1" i="1" dirty="0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sk-SK" altLang="sk-SK" sz="3200" b="1" i="1" dirty="0" smtClean="0"/>
              <a:t>Poradie v SZ kánone po </a:t>
            </a:r>
            <a:r>
              <a:rPr lang="sk-SK" altLang="sk-SK" sz="3200" b="1" i="1" dirty="0" err="1" smtClean="0"/>
              <a:t>Iz</a:t>
            </a:r>
            <a:r>
              <a:rPr lang="sk-SK" altLang="sk-SK" sz="3200" b="1" i="1" dirty="0" smtClean="0"/>
              <a:t>, Jer, </a:t>
            </a:r>
            <a:r>
              <a:rPr lang="sk-SK" altLang="sk-SK" sz="3200" b="1" i="1" dirty="0" err="1" smtClean="0"/>
              <a:t>Ez</a:t>
            </a:r>
            <a:r>
              <a:rPr lang="sk-SK" altLang="sk-SK" sz="3200" b="1" i="1" dirty="0" smtClean="0"/>
              <a:t> a </a:t>
            </a:r>
            <a:r>
              <a:rPr lang="sk-SK" altLang="sk-SK" sz="3200" b="1" i="1" dirty="0" err="1" smtClean="0"/>
              <a:t>Dan</a:t>
            </a:r>
            <a:r>
              <a:rPr lang="sk-SK" altLang="sk-SK" sz="3200" dirty="0" smtClean="0"/>
              <a:t>: </a:t>
            </a:r>
          </a:p>
          <a:p>
            <a:pPr eaLnBrk="1" hangingPunct="1">
              <a:buFontTx/>
              <a:buNone/>
              <a:defRPr/>
            </a:pPr>
            <a:endParaRPr lang="sk-SK" altLang="sk-SK" dirty="0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sk-SK" altLang="sk-SK" sz="3200" dirty="0" smtClean="0">
                <a:solidFill>
                  <a:schemeClr val="tx2"/>
                </a:solidFill>
              </a:rPr>
              <a:t>- </a:t>
            </a:r>
            <a:r>
              <a:rPr lang="sk-SK" altLang="sk-SK" sz="3200" b="1" dirty="0" err="1" smtClean="0">
                <a:solidFill>
                  <a:srgbClr val="002060"/>
                </a:solidFill>
              </a:rPr>
              <a:t>Oz</a:t>
            </a:r>
            <a:r>
              <a:rPr lang="sk-SK" altLang="sk-SK" sz="3200" b="1" dirty="0" smtClean="0">
                <a:solidFill>
                  <a:srgbClr val="002060"/>
                </a:solidFill>
              </a:rPr>
              <a:t>, </a:t>
            </a:r>
            <a:r>
              <a:rPr lang="sk-SK" altLang="sk-SK" sz="3200" b="1" dirty="0" err="1" smtClean="0">
                <a:solidFill>
                  <a:srgbClr val="002060"/>
                </a:solidFill>
              </a:rPr>
              <a:t>Joel</a:t>
            </a:r>
            <a:r>
              <a:rPr lang="sk-SK" altLang="sk-SK" sz="3200" b="1" dirty="0" smtClean="0">
                <a:solidFill>
                  <a:srgbClr val="002060"/>
                </a:solidFill>
              </a:rPr>
              <a:t>, Am, </a:t>
            </a:r>
            <a:r>
              <a:rPr lang="sk-SK" altLang="sk-SK" sz="3200" b="1" dirty="0" err="1" smtClean="0">
                <a:solidFill>
                  <a:srgbClr val="002060"/>
                </a:solidFill>
              </a:rPr>
              <a:t>Abd</a:t>
            </a:r>
            <a:r>
              <a:rPr lang="sk-SK" altLang="sk-SK" sz="3200" b="1" dirty="0" smtClean="0">
                <a:solidFill>
                  <a:srgbClr val="002060"/>
                </a:solidFill>
              </a:rPr>
              <a:t>, </a:t>
            </a:r>
            <a:r>
              <a:rPr lang="sk-SK" altLang="sk-SK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Jon</a:t>
            </a:r>
            <a:r>
              <a:rPr lang="sk-SK" altLang="sk-SK" sz="3200" b="1" dirty="0" smtClean="0">
                <a:solidFill>
                  <a:srgbClr val="002060"/>
                </a:solidFill>
              </a:rPr>
              <a:t>, </a:t>
            </a:r>
            <a:r>
              <a:rPr lang="sk-SK" altLang="sk-SK" sz="3200" b="1" dirty="0" err="1" smtClean="0">
                <a:solidFill>
                  <a:srgbClr val="002060"/>
                </a:solidFill>
              </a:rPr>
              <a:t>Mich</a:t>
            </a:r>
            <a:r>
              <a:rPr lang="sk-SK" altLang="sk-SK" sz="3200" b="1" dirty="0" smtClean="0">
                <a:solidFill>
                  <a:srgbClr val="002060"/>
                </a:solidFill>
              </a:rPr>
              <a:t> </a:t>
            </a:r>
            <a:r>
              <a:rPr lang="sk-SK" altLang="sk-SK" dirty="0" smtClean="0">
                <a:solidFill>
                  <a:schemeClr val="tx2"/>
                </a:solidFill>
              </a:rPr>
              <a:t>(pred pádom Asýrie)</a:t>
            </a:r>
          </a:p>
          <a:p>
            <a:pPr eaLnBrk="1" hangingPunct="1">
              <a:buFontTx/>
              <a:buChar char="-"/>
              <a:defRPr/>
            </a:pPr>
            <a:endParaRPr lang="sk-SK" altLang="sk-SK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Tx/>
              <a:buChar char="-"/>
              <a:defRPr/>
            </a:pPr>
            <a:r>
              <a:rPr lang="sk-SK" altLang="sk-SK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Nah</a:t>
            </a:r>
            <a:r>
              <a:rPr lang="sk-SK" altLang="sk-SK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Hab, </a:t>
            </a:r>
            <a:r>
              <a:rPr lang="sk-SK" altLang="sk-SK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</a:t>
            </a:r>
            <a:r>
              <a:rPr lang="sk-SK" altLang="sk-SK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altLang="sk-SK" sz="3200" dirty="0" smtClean="0">
                <a:solidFill>
                  <a:schemeClr val="tx2"/>
                </a:solidFill>
              </a:rPr>
              <a:t>(po páde Asýrie) </a:t>
            </a:r>
          </a:p>
          <a:p>
            <a:pPr eaLnBrk="1" hangingPunct="1">
              <a:buFontTx/>
              <a:buChar char="-"/>
              <a:defRPr/>
            </a:pPr>
            <a:endParaRPr lang="sk-SK" altLang="sk-SK" sz="3200" b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Tx/>
              <a:buChar char="-"/>
              <a:defRPr/>
            </a:pPr>
            <a:r>
              <a:rPr lang="sk-SK" altLang="sk-SK" sz="3200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</a:t>
            </a:r>
            <a:r>
              <a:rPr lang="sk-SK" altLang="sk-SK" sz="3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sk-SK" altLang="sk-SK" sz="3200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Zach</a:t>
            </a:r>
            <a:r>
              <a:rPr lang="sk-SK" altLang="sk-SK" sz="3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Mal </a:t>
            </a:r>
            <a:r>
              <a:rPr lang="sk-SK" altLang="sk-SK" sz="3200" dirty="0" smtClean="0">
                <a:solidFill>
                  <a:schemeClr val="tx2"/>
                </a:solidFill>
              </a:rPr>
              <a:t>(po exile)</a:t>
            </a:r>
          </a:p>
        </p:txBody>
      </p:sp>
    </p:spTree>
    <p:extLst>
      <p:ext uri="{BB962C8B-B14F-4D97-AF65-F5344CB8AC3E}">
        <p14:creationId xmlns:p14="http://schemas.microsoft.com/office/powerpoint/2010/main" val="350338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k-SK" altLang="sk-SK" dirty="0" smtClean="0"/>
              <a:t>Jonáš (</a:t>
            </a:r>
            <a:r>
              <a:rPr lang="sk-SK" altLang="sk-SK" dirty="0" err="1" smtClean="0"/>
              <a:t>hebr</a:t>
            </a:r>
            <a:r>
              <a:rPr lang="sk-SK" altLang="sk-SK" dirty="0" smtClean="0"/>
              <a:t>. </a:t>
            </a:r>
            <a:r>
              <a:rPr lang="sk-SK" altLang="sk-SK" i="1" dirty="0" err="1" smtClean="0"/>
              <a:t>joná</a:t>
            </a:r>
            <a:r>
              <a:rPr lang="sk-SK" altLang="sk-SK" i="1" dirty="0" smtClean="0"/>
              <a:t> </a:t>
            </a:r>
            <a:r>
              <a:rPr lang="he-IL" b="1" dirty="0" smtClean="0">
                <a:latin typeface="SBL Hebrew" panose="02000000000000000000" pitchFamily="2" charset="-79"/>
                <a:cs typeface="SBL Hebrew" panose="02000000000000000000" pitchFamily="2" charset="-79"/>
              </a:rPr>
              <a:t>יוֹנָה</a:t>
            </a:r>
            <a:r>
              <a:rPr lang="he-IL" dirty="0" smtClean="0"/>
              <a:t> </a:t>
            </a:r>
            <a:r>
              <a:rPr lang="sk-SK" dirty="0" smtClean="0"/>
              <a:t> </a:t>
            </a:r>
            <a:r>
              <a:rPr lang="sk-SK" altLang="sk-SK" dirty="0" smtClean="0"/>
              <a:t>- holubica)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524000"/>
            <a:ext cx="8784976" cy="5334000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  <a:defRPr/>
            </a:pPr>
            <a:r>
              <a:rPr lang="sk-SK" altLang="sk-SK" b="1" dirty="0" err="1" smtClean="0"/>
              <a:t>Jon</a:t>
            </a:r>
            <a:r>
              <a:rPr lang="sk-SK" altLang="sk-SK" b="1" dirty="0" smtClean="0"/>
              <a:t> 1 a 3: schéma: </a:t>
            </a:r>
            <a:r>
              <a:rPr lang="sk-SK" altLang="sk-SK" b="1" i="1" dirty="0" smtClean="0"/>
              <a:t>príkaz – (</a:t>
            </a:r>
            <a:r>
              <a:rPr lang="sk-SK" altLang="sk-SK" b="1" i="1" dirty="0" err="1" smtClean="0"/>
              <a:t>ne</a:t>
            </a:r>
            <a:r>
              <a:rPr lang="sk-SK" altLang="sk-SK" b="1" i="1" dirty="0" smtClean="0"/>
              <a:t>)vyplnenie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1,2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"</a:t>
            </a:r>
            <a:r>
              <a:rPr lang="en-US" altLang="sk-SK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Vstaň</a:t>
            </a:r>
            <a:r>
              <a:rPr lang="en-US" altLang="sk-SK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altLang="sk-SK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choď</a:t>
            </a:r>
            <a:r>
              <a:rPr lang="en-US" altLang="sk-SK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do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veľkého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mesta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Ninive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zvestuj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mu,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že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ich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zloba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vystúpila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predo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mňa</a:t>
            </a:r>
            <a:r>
              <a:rPr lang="sk-SK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...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„</a:t>
            </a:r>
            <a:endParaRPr lang="sk-SK" altLang="sk-SK" sz="2400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None/>
              <a:defRPr/>
            </a:pPr>
            <a:r>
              <a:rPr lang="sk-SK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3,2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"</a:t>
            </a:r>
            <a:r>
              <a:rPr lang="en-US" altLang="sk-SK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Vstaň</a:t>
            </a:r>
            <a:r>
              <a:rPr lang="en-US" altLang="sk-SK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altLang="sk-SK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choď</a:t>
            </a:r>
            <a:r>
              <a:rPr lang="en-US" altLang="sk-SK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do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veľkého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mesta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Ninive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zvestuj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mu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zvesť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ktorú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ti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ja </a:t>
            </a:r>
            <a:r>
              <a:rPr lang="en-US" altLang="sk-SK" sz="24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poviem</a:t>
            </a:r>
            <a:r>
              <a:rPr lang="en-US" altLang="sk-SK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!"</a:t>
            </a:r>
            <a:endParaRPr lang="sk-SK" altLang="sk-SK" sz="2400" dirty="0" smtClean="0"/>
          </a:p>
          <a:p>
            <a:pPr eaLnBrk="1" hangingPunct="1">
              <a:buFontTx/>
              <a:buNone/>
              <a:defRPr/>
            </a:pPr>
            <a:endParaRPr lang="sk-SK" altLang="sk-SK" b="1" dirty="0" smtClean="0"/>
          </a:p>
          <a:p>
            <a:pPr eaLnBrk="1" hangingPunct="1">
              <a:buFontTx/>
              <a:buNone/>
              <a:defRPr/>
            </a:pPr>
            <a:r>
              <a:rPr lang="sk-SK" altLang="sk-SK" b="1" dirty="0" err="1" smtClean="0"/>
              <a:t>Jon</a:t>
            </a:r>
            <a:r>
              <a:rPr lang="sk-SK" altLang="sk-SK" b="1" dirty="0" smtClean="0"/>
              <a:t>  2 a 4</a:t>
            </a:r>
          </a:p>
          <a:p>
            <a:pPr eaLnBrk="1" hangingPunct="1">
              <a:buFontTx/>
              <a:buNone/>
              <a:defRPr/>
            </a:pPr>
            <a:r>
              <a:rPr lang="sk-SK" altLang="sk-SK" dirty="0" smtClean="0"/>
              <a:t>2 – </a:t>
            </a:r>
            <a:r>
              <a:rPr lang="sk-SK" altLang="sk-SK" b="1" i="1" dirty="0" smtClean="0">
                <a:solidFill>
                  <a:srgbClr val="CC0000"/>
                </a:solidFill>
              </a:rPr>
              <a:t>modlitba</a:t>
            </a:r>
            <a:r>
              <a:rPr lang="sk-SK" altLang="sk-SK" dirty="0" smtClean="0"/>
              <a:t> </a:t>
            </a:r>
            <a:r>
              <a:rPr lang="sk-SK" altLang="sk-SK" i="1" dirty="0" smtClean="0"/>
              <a:t>k</a:t>
            </a:r>
            <a:r>
              <a:rPr lang="sk-SK" altLang="sk-SK" dirty="0" smtClean="0"/>
              <a:t> </a:t>
            </a:r>
            <a:r>
              <a:rPr lang="sk-SK" altLang="sk-SK" i="1" dirty="0" smtClean="0">
                <a:solidFill>
                  <a:srgbClr val="C00000"/>
                </a:solidFill>
              </a:rPr>
              <a:t>Pánovi</a:t>
            </a:r>
          </a:p>
          <a:p>
            <a:pPr>
              <a:buNone/>
              <a:defRPr/>
            </a:pPr>
            <a:r>
              <a:rPr lang="sk-SK" altLang="sk-SK" dirty="0" smtClean="0"/>
              <a:t>4 – </a:t>
            </a:r>
            <a:r>
              <a:rPr lang="sk-SK" altLang="sk-SK" b="1" i="1" dirty="0" smtClean="0">
                <a:solidFill>
                  <a:srgbClr val="C00000"/>
                </a:solidFill>
              </a:rPr>
              <a:t>rozhovor</a:t>
            </a:r>
            <a:r>
              <a:rPr lang="sk-SK" altLang="sk-SK" i="1" dirty="0" smtClean="0"/>
              <a:t> s </a:t>
            </a:r>
            <a:r>
              <a:rPr lang="sk-SK" altLang="sk-SK" i="1" dirty="0" smtClean="0">
                <a:solidFill>
                  <a:srgbClr val="C00000"/>
                </a:solidFill>
              </a:rPr>
              <a:t>Pánom</a:t>
            </a:r>
            <a:r>
              <a:rPr lang="sk-SK" altLang="sk-SK" i="1" dirty="0" smtClean="0">
                <a:solidFill>
                  <a:schemeClr val="accent2"/>
                </a:solidFill>
              </a:rPr>
              <a:t> </a:t>
            </a:r>
            <a:r>
              <a:rPr lang="sk-SK" altLang="sk-SK" sz="2400" dirty="0" smtClean="0"/>
              <a:t>(</a:t>
            </a:r>
            <a:r>
              <a:rPr lang="sk-SK" sz="2400" dirty="0" err="1" smtClean="0"/>
              <a:t>Jon</a:t>
            </a:r>
            <a:r>
              <a:rPr lang="sk-SK" sz="2400" dirty="0" smtClean="0"/>
              <a:t> </a:t>
            </a:r>
            <a:r>
              <a:rPr lang="nb-NO" sz="2400" dirty="0" smtClean="0"/>
              <a:t>4</a:t>
            </a:r>
            <a:r>
              <a:rPr lang="sk-SK" sz="2400" dirty="0" smtClean="0"/>
              <a:t>,</a:t>
            </a:r>
            <a:r>
              <a:rPr lang="nb-NO" sz="2400" dirty="0" smtClean="0"/>
              <a:t>2</a:t>
            </a:r>
            <a:r>
              <a:rPr lang="sk-SK" sz="2400" dirty="0" smtClean="0"/>
              <a:t>: </a:t>
            </a:r>
            <a:r>
              <a:rPr lang="sk-SK" i="1" dirty="0"/>
              <a:t>A </a:t>
            </a:r>
            <a:r>
              <a:rPr lang="nb-NO" i="1" dirty="0"/>
              <a:t>modlil sa k </a:t>
            </a:r>
            <a:r>
              <a:rPr lang="nb-NO" i="1" dirty="0" smtClean="0"/>
              <a:t>Pánovi</a:t>
            </a:r>
            <a:r>
              <a:rPr lang="sk-SK" altLang="sk-SK" sz="2400" dirty="0" smtClean="0"/>
              <a:t>)</a:t>
            </a:r>
          </a:p>
          <a:p>
            <a:pPr eaLnBrk="1" hangingPunct="1">
              <a:buFontTx/>
              <a:buNone/>
              <a:defRPr/>
            </a:pPr>
            <a:endParaRPr lang="sk-SK" altLang="sk-SK" sz="2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None/>
              <a:defRPr/>
            </a:pPr>
            <a:r>
              <a:rPr lang="sk-SK" altLang="sk-SK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Literárny druh: </a:t>
            </a:r>
            <a:r>
              <a:rPr lang="sk-SK" altLang="sk-SK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podobenstvo na viacerých scénach</a:t>
            </a:r>
            <a:r>
              <a:rPr lang="sk-SK" altLang="sk-SK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resp.</a:t>
            </a:r>
            <a:r>
              <a:rPr lang="sk-SK" altLang="sk-SK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sk-SK" altLang="sk-SK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rozprávanie na spôsob </a:t>
            </a:r>
            <a:r>
              <a:rPr lang="sk-SK" altLang="sk-SK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sk-SK" altLang="sk-SK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midrášu</a:t>
            </a:r>
            <a:r>
              <a:rPr lang="sk-SK" altLang="sk-SK" sz="2400" dirty="0" smtClean="0"/>
              <a:t>, s prvkami mýtu o </a:t>
            </a:r>
            <a:r>
              <a:rPr lang="sk-SK" altLang="sk-SK" sz="2400" dirty="0" err="1" smtClean="0"/>
              <a:t>Androméde</a:t>
            </a:r>
            <a:r>
              <a:rPr lang="sk-SK" altLang="sk-SK" sz="2400" dirty="0" smtClean="0"/>
              <a:t> a irónie na proroka. Kniha bola napísaná v 4. stor.</a:t>
            </a:r>
          </a:p>
        </p:txBody>
      </p:sp>
    </p:spTree>
    <p:extLst>
      <p:ext uri="{BB962C8B-B14F-4D97-AF65-F5344CB8AC3E}">
        <p14:creationId xmlns:p14="http://schemas.microsoft.com/office/powerpoint/2010/main" val="321386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Útesy </a:t>
            </a:r>
            <a:r>
              <a:rPr lang="sk-SK" dirty="0" err="1" smtClean="0"/>
              <a:t>Andromédy</a:t>
            </a:r>
            <a:endParaRPr lang="sk-SK" dirty="0"/>
          </a:p>
        </p:txBody>
      </p:sp>
      <p:pic>
        <p:nvPicPr>
          <p:cNvPr id="5" name="Zástupný symbol obsah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077" y="1600200"/>
            <a:ext cx="3647846" cy="4876800"/>
          </a:xfrm>
        </p:spPr>
      </p:pic>
    </p:spTree>
    <p:extLst>
      <p:ext uri="{BB962C8B-B14F-4D97-AF65-F5344CB8AC3E}">
        <p14:creationId xmlns:p14="http://schemas.microsoft.com/office/powerpoint/2010/main" val="406243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>
          <a:xfrm>
            <a:off x="685800" y="260350"/>
            <a:ext cx="7772400" cy="576263"/>
          </a:xfrm>
        </p:spPr>
        <p:txBody>
          <a:bodyPr>
            <a:normAutofit fontScale="90000"/>
          </a:bodyPr>
          <a:lstStyle/>
          <a:p>
            <a:pPr algn="ctr"/>
            <a:r>
              <a:rPr lang="sk-SK" altLang="sk-SK" dirty="0" smtClean="0"/>
              <a:t>Grécky mýtus o </a:t>
            </a:r>
            <a:r>
              <a:rPr lang="sk-SK" altLang="sk-SK" dirty="0" err="1" smtClean="0"/>
              <a:t>Androméde</a:t>
            </a:r>
            <a:r>
              <a:rPr lang="sk-SK" altLang="sk-SK" dirty="0" smtClean="0"/>
              <a:t> za </a:t>
            </a:r>
            <a:r>
              <a:rPr lang="sk-SK" altLang="sk-SK" i="1" dirty="0" err="1" smtClean="0"/>
              <a:t>Jon</a:t>
            </a:r>
            <a:endParaRPr lang="sk-SK" altLang="sk-SK" i="1" dirty="0" smtClean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07950" y="836613"/>
            <a:ext cx="9036050" cy="597693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sk-SK" sz="2400" dirty="0" smtClean="0"/>
              <a:t>40 rokov po potope založila mesto </a:t>
            </a:r>
            <a:r>
              <a:rPr lang="sk-SK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Joppe</a:t>
            </a:r>
            <a:r>
              <a:rPr lang="sk-SK" sz="2400" dirty="0" smtClean="0"/>
              <a:t> (dnešný Tel Aviv) etiópska kráľovná </a:t>
            </a:r>
            <a:r>
              <a:rPr lang="sk-SK" sz="2400" b="1" dirty="0" err="1" smtClean="0"/>
              <a:t>Kasiopeia</a:t>
            </a:r>
            <a:r>
              <a:rPr lang="sk-SK" sz="2400" dirty="0" smtClean="0"/>
              <a:t>. </a:t>
            </a:r>
          </a:p>
          <a:p>
            <a:pPr>
              <a:defRPr/>
            </a:pPr>
            <a:r>
              <a:rPr lang="sk-SK" sz="2400" dirty="0" smtClean="0"/>
              <a:t>Spolu s dcérou </a:t>
            </a:r>
            <a:r>
              <a:rPr lang="sk-SK" sz="2400" b="1" dirty="0" err="1"/>
              <a:t>Andromédou</a:t>
            </a:r>
            <a:r>
              <a:rPr lang="sk-SK" sz="2400" dirty="0"/>
              <a:t> sa </a:t>
            </a:r>
            <a:r>
              <a:rPr lang="sk-SK" sz="2400" dirty="0" smtClean="0"/>
              <a:t>vystatovali, </a:t>
            </a:r>
            <a:r>
              <a:rPr lang="sk-SK" sz="2400" dirty="0"/>
              <a:t>že </a:t>
            </a:r>
            <a:r>
              <a:rPr lang="sk-SK" sz="2400" dirty="0" smtClean="0"/>
              <a:t>sú </a:t>
            </a:r>
            <a:r>
              <a:rPr lang="sk-SK" sz="2400" dirty="0"/>
              <a:t>krajšie </a:t>
            </a:r>
            <a:r>
              <a:rPr lang="sk-SK" sz="2400" dirty="0" smtClean="0"/>
              <a:t>než </a:t>
            </a:r>
            <a:r>
              <a:rPr lang="sk-SK" sz="2400" dirty="0"/>
              <a:t>morské panny</a:t>
            </a:r>
            <a:r>
              <a:rPr lang="sk-SK" sz="2400" dirty="0" smtClean="0"/>
              <a:t>, ktoré keď to začuli, posťažovali </a:t>
            </a:r>
            <a:r>
              <a:rPr lang="sk-SK" sz="2400" dirty="0"/>
              <a:t>sa </a:t>
            </a:r>
            <a:r>
              <a:rPr lang="sk-SK" sz="2400" dirty="0" err="1" smtClean="0"/>
              <a:t>Poseidónovi</a:t>
            </a:r>
            <a:r>
              <a:rPr lang="sk-SK" dirty="0"/>
              <a:t>.</a:t>
            </a:r>
            <a:r>
              <a:rPr lang="sk-SK" sz="2400" dirty="0" smtClean="0"/>
              <a:t> Ten chcel </a:t>
            </a:r>
            <a:r>
              <a:rPr lang="sk-SK" dirty="0"/>
              <a:t> zničiť </a:t>
            </a:r>
            <a:r>
              <a:rPr lang="sk-SK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Joppe</a:t>
            </a:r>
            <a:r>
              <a:rPr lang="sk-SK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2400" dirty="0" smtClean="0"/>
              <a:t>pomocou búrky a morského netvora</a:t>
            </a:r>
            <a:r>
              <a:rPr lang="sk-SK" dirty="0" smtClean="0"/>
              <a:t> </a:t>
            </a:r>
            <a:r>
              <a:rPr lang="sk-SK" sz="2400" dirty="0" smtClean="0"/>
              <a:t>menom </a:t>
            </a:r>
            <a:r>
              <a:rPr lang="sk-SK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sk-SK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sk-SK" sz="24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tos</a:t>
            </a:r>
            <a:r>
              <a:rPr lang="sk-SK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2400" dirty="0" smtClean="0"/>
              <a:t>(tak sa volá netvor i v gréckom prekl. SZ </a:t>
            </a:r>
            <a:r>
              <a:rPr lang="sk-SK" sz="2400" dirty="0" err="1" smtClean="0"/>
              <a:t>Septuaginta</a:t>
            </a:r>
            <a:r>
              <a:rPr lang="sk-SK" sz="2400" dirty="0" smtClean="0"/>
              <a:t> v </a:t>
            </a:r>
            <a:r>
              <a:rPr lang="sk-SK" sz="2400" dirty="0" err="1" smtClean="0"/>
              <a:t>Jon</a:t>
            </a:r>
            <a:r>
              <a:rPr lang="sk-SK" sz="2400" dirty="0" smtClean="0"/>
              <a:t> 2,1.1.2.11). </a:t>
            </a:r>
          </a:p>
          <a:p>
            <a:pPr>
              <a:defRPr/>
            </a:pPr>
            <a:r>
              <a:rPr lang="sk-SK" sz="2400" b="1" dirty="0" err="1" smtClean="0"/>
              <a:t>Kefeus</a:t>
            </a:r>
            <a:r>
              <a:rPr lang="sk-SK" sz="2400" dirty="0"/>
              <a:t>, </a:t>
            </a:r>
            <a:r>
              <a:rPr lang="sk-SK" sz="2400" dirty="0" smtClean="0"/>
              <a:t>otec </a:t>
            </a:r>
            <a:r>
              <a:rPr lang="sk-SK" sz="2400" dirty="0" err="1" smtClean="0"/>
              <a:t>Andromédy</a:t>
            </a:r>
            <a:r>
              <a:rPr lang="sk-SK" sz="2400" dirty="0" smtClean="0"/>
              <a:t>, sa </a:t>
            </a:r>
            <a:r>
              <a:rPr lang="sk-SK" sz="2400" dirty="0"/>
              <a:t>dozvedel, že </a:t>
            </a:r>
            <a:r>
              <a:rPr lang="sk-SK" sz="2400" dirty="0" err="1" smtClean="0"/>
              <a:t>Joppe</a:t>
            </a:r>
            <a:r>
              <a:rPr lang="sk-SK" sz="2400" dirty="0" smtClean="0"/>
              <a:t> </a:t>
            </a:r>
            <a:r>
              <a:rPr lang="sk-SK" dirty="0" smtClean="0"/>
              <a:t>je možné</a:t>
            </a:r>
            <a:r>
              <a:rPr lang="sk-SK" sz="2400" dirty="0" smtClean="0"/>
              <a:t> zachrániť, ak svoju dcéru vydá netvorovi na morské útesy</a:t>
            </a:r>
            <a:r>
              <a:rPr lang="sk-SK" sz="2400" dirty="0"/>
              <a:t>. </a:t>
            </a:r>
            <a:endParaRPr lang="sk-SK" sz="2400" dirty="0" smtClean="0"/>
          </a:p>
          <a:p>
            <a:pPr>
              <a:defRPr/>
            </a:pPr>
            <a:r>
              <a:rPr lang="sk-SK" sz="2400" dirty="0" smtClean="0"/>
              <a:t>Keď ju otec vydal na útesy, v tom sa zrazu dostavil </a:t>
            </a:r>
            <a:r>
              <a:rPr lang="sk-SK" sz="2400" b="1" dirty="0" err="1" smtClean="0"/>
              <a:t>Perzeus</a:t>
            </a:r>
            <a:r>
              <a:rPr lang="sk-SK" sz="2400" dirty="0" smtClean="0"/>
              <a:t> z nebies na </a:t>
            </a:r>
            <a:r>
              <a:rPr lang="sk-SK" sz="2400" dirty="0"/>
              <a:t>krídlach a dotknutý krásou a osudom </a:t>
            </a:r>
            <a:r>
              <a:rPr lang="sk-SK" sz="2400" b="1" dirty="0" err="1" smtClean="0"/>
              <a:t>Andromédy</a:t>
            </a:r>
            <a:r>
              <a:rPr lang="sk-SK" sz="2400" dirty="0" smtClean="0"/>
              <a:t>, zabil </a:t>
            </a:r>
            <a:r>
              <a:rPr lang="sk-SK" sz="2400" dirty="0"/>
              <a:t>draka </a:t>
            </a:r>
            <a:r>
              <a:rPr lang="sk-SK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sk-SK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sk-SK" sz="24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</a:t>
            </a:r>
            <a:r>
              <a:rPr lang="sk-SK" sz="2400" dirty="0" smtClean="0"/>
              <a:t> a zachránil </a:t>
            </a:r>
            <a:r>
              <a:rPr lang="sk-SK" sz="2400" dirty="0" err="1" smtClean="0"/>
              <a:t>Andromédu</a:t>
            </a:r>
            <a:r>
              <a:rPr lang="sk-SK" sz="2400" dirty="0" smtClean="0"/>
              <a:t>. </a:t>
            </a:r>
          </a:p>
          <a:p>
            <a:pPr>
              <a:defRPr/>
            </a:pPr>
            <a:r>
              <a:rPr lang="sk-SK" sz="2400" dirty="0" err="1" smtClean="0"/>
              <a:t>Perzeus</a:t>
            </a:r>
            <a:r>
              <a:rPr lang="sk-SK" sz="2400" dirty="0" smtClean="0"/>
              <a:t> </a:t>
            </a:r>
            <a:r>
              <a:rPr lang="sk-SK" sz="2400" dirty="0"/>
              <a:t>sa s ňou </a:t>
            </a:r>
            <a:r>
              <a:rPr lang="sk-SK" sz="2400" dirty="0" smtClean="0"/>
              <a:t>oženil, neskôr odišli </a:t>
            </a:r>
            <a:r>
              <a:rPr lang="sk-SK" sz="2400" dirty="0"/>
              <a:t>do Grécka, kde sa </a:t>
            </a:r>
            <a:r>
              <a:rPr lang="sk-SK" sz="2400" dirty="0" smtClean="0"/>
              <a:t>stala </a:t>
            </a:r>
            <a:r>
              <a:rPr lang="sk-SK" sz="2400" dirty="0" err="1" smtClean="0"/>
              <a:t>Androméda</a:t>
            </a:r>
            <a:r>
              <a:rPr lang="sk-SK" sz="2400" dirty="0" smtClean="0"/>
              <a:t> pramatkou </a:t>
            </a:r>
            <a:r>
              <a:rPr lang="sk-SK" sz="2400" b="1" dirty="0" err="1" smtClean="0"/>
              <a:t>Perzeíd</a:t>
            </a:r>
            <a:r>
              <a:rPr lang="sk-SK" sz="2400" dirty="0" smtClean="0"/>
              <a:t> a po smrti bola na oblohe umiestnená </a:t>
            </a:r>
            <a:r>
              <a:rPr lang="sk-SK" sz="2400" dirty="0"/>
              <a:t>vedľa </a:t>
            </a:r>
            <a:r>
              <a:rPr lang="sk-SK" sz="2400" dirty="0" err="1" smtClean="0"/>
              <a:t>Perzea</a:t>
            </a:r>
            <a:r>
              <a:rPr lang="sk-SK" sz="2400" dirty="0" smtClean="0"/>
              <a:t> </a:t>
            </a:r>
            <a:r>
              <a:rPr lang="sk-SK" sz="2400" dirty="0"/>
              <a:t>a </a:t>
            </a:r>
            <a:r>
              <a:rPr lang="sk-SK" sz="2400" dirty="0" smtClean="0"/>
              <a:t>jej matka </a:t>
            </a:r>
            <a:r>
              <a:rPr lang="sk-SK" sz="2400" dirty="0" err="1" smtClean="0"/>
              <a:t>Kasiopeia</a:t>
            </a:r>
            <a:r>
              <a:rPr lang="sk-SK" sz="2400" dirty="0" smtClean="0"/>
              <a:t> bola tiež umiestnená </a:t>
            </a:r>
            <a:r>
              <a:rPr lang="sk-SK" sz="2400" dirty="0"/>
              <a:t>na </a:t>
            </a:r>
            <a:r>
              <a:rPr lang="sk-SK" sz="2400" dirty="0" smtClean="0"/>
              <a:t>severnej oblohe ako súhvezdie. </a:t>
            </a:r>
            <a:endParaRPr lang="sk-SK" sz="2400" dirty="0"/>
          </a:p>
          <a:p>
            <a:pPr marL="0" indent="0">
              <a:buFontTx/>
              <a:buNone/>
              <a:defRPr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4599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9073008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sz="3600" b="1" dirty="0" smtClean="0"/>
              <a:t/>
            </a:r>
            <a:br>
              <a:rPr lang="sk-SK" sz="3600" b="1" dirty="0" smtClean="0"/>
            </a:br>
            <a:r>
              <a:rPr lang="sk-SK" sz="3600" b="1" dirty="0" smtClean="0"/>
              <a:t>Historický prorok </a:t>
            </a:r>
            <a:r>
              <a:rPr lang="en-US" sz="3600" b="1" dirty="0" smtClean="0"/>
              <a:t>Jon</a:t>
            </a:r>
            <a:r>
              <a:rPr lang="sk-SK" sz="3600" b="1" dirty="0" err="1" smtClean="0"/>
              <a:t>áš</a:t>
            </a:r>
            <a:r>
              <a:rPr lang="sk-SK" sz="3600" b="1" dirty="0" smtClean="0"/>
              <a:t> v </a:t>
            </a:r>
            <a:r>
              <a:rPr lang="en-US" sz="3600" b="1" dirty="0" smtClean="0"/>
              <a:t>2</a:t>
            </a:r>
            <a:r>
              <a:rPr lang="sk-SK" sz="3600" b="1" dirty="0" smtClean="0"/>
              <a:t> </a:t>
            </a:r>
            <a:r>
              <a:rPr lang="en-US" sz="3600" b="1" dirty="0" smtClean="0"/>
              <a:t>K</a:t>
            </a:r>
            <a:r>
              <a:rPr lang="sk-SK" sz="3600" b="1" dirty="0"/>
              <a:t>r </a:t>
            </a:r>
            <a:r>
              <a:rPr lang="en-US" sz="3600" b="1" dirty="0"/>
              <a:t>14</a:t>
            </a:r>
            <a:r>
              <a:rPr lang="sk-SK" sz="3600" b="1" dirty="0"/>
              <a:t>,</a:t>
            </a:r>
            <a:r>
              <a:rPr lang="en-US" sz="3600" b="1" dirty="0" smtClean="0"/>
              <a:t>25</a:t>
            </a:r>
            <a:r>
              <a:rPr lang="sk-SK" sz="3600" b="1" dirty="0" smtClean="0"/>
              <a:t> </a:t>
            </a:r>
            <a:r>
              <a:rPr lang="sk-SK" sz="3600" dirty="0" smtClean="0"/>
              <a:t>(8. stor.)</a:t>
            </a:r>
            <a:r>
              <a:rPr lang="sk-SK" sz="3600" b="1" dirty="0" smtClean="0"/>
              <a:t/>
            </a:r>
            <a:br>
              <a:rPr lang="sk-SK" sz="3600" b="1" dirty="0" smtClean="0"/>
            </a:br>
            <a:r>
              <a:rPr lang="sk-SK" sz="3600" b="1" dirty="0" smtClean="0"/>
              <a:t>a prorok podobenstva v </a:t>
            </a:r>
            <a:r>
              <a:rPr lang="sk-SK" sz="3600" b="1" dirty="0" err="1" smtClean="0"/>
              <a:t>Jon</a:t>
            </a:r>
            <a:r>
              <a:rPr lang="sk-SK" sz="3600" b="1" dirty="0" smtClean="0"/>
              <a:t> 1-4 </a:t>
            </a:r>
            <a:r>
              <a:rPr lang="sk-SK" sz="3600" dirty="0" smtClean="0"/>
              <a:t>(4.stor.)</a:t>
            </a:r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b="1" dirty="0"/>
              <a:t/>
            </a:r>
            <a:br>
              <a:rPr lang="sk-SK" b="1" dirty="0"/>
            </a:b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76800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2K</a:t>
            </a:r>
            <a:r>
              <a:rPr lang="sk-SK" b="1" dirty="0"/>
              <a:t>r </a:t>
            </a:r>
            <a:r>
              <a:rPr lang="en-US" b="1" dirty="0"/>
              <a:t>14</a:t>
            </a:r>
            <a:r>
              <a:rPr lang="sk-SK" b="1" dirty="0"/>
              <a:t>,</a:t>
            </a:r>
            <a:r>
              <a:rPr lang="en-US" b="1" dirty="0" smtClean="0"/>
              <a:t>25</a:t>
            </a:r>
            <a:r>
              <a:rPr lang="sk-SK" b="1" dirty="0" smtClean="0"/>
              <a:t>: </a:t>
            </a:r>
            <a:r>
              <a:rPr lang="sk-SK" dirty="0" smtClean="0"/>
              <a:t>On (</a:t>
            </a:r>
            <a:r>
              <a:rPr lang="sk-SK" dirty="0" err="1" smtClean="0"/>
              <a:t>Jeroboam</a:t>
            </a:r>
            <a:r>
              <a:rPr lang="sk-SK" dirty="0" smtClean="0"/>
              <a:t> </a:t>
            </a:r>
            <a:r>
              <a:rPr lang="sk-SK" dirty="0"/>
              <a:t>II. </a:t>
            </a:r>
            <a:r>
              <a:rPr lang="sk-SK" dirty="0" smtClean="0"/>
              <a:t>786–746 pred Kr.) </a:t>
            </a:r>
            <a:r>
              <a:rPr lang="sk-SK" dirty="0"/>
              <a:t>dobyl zasa hranice Izraela od vchodu do </a:t>
            </a:r>
            <a:r>
              <a:rPr lang="sk-SK" dirty="0" err="1"/>
              <a:t>Ematu</a:t>
            </a:r>
            <a:r>
              <a:rPr lang="sk-SK" dirty="0"/>
              <a:t> až po More púšte podľa slov Pána, </a:t>
            </a:r>
            <a:r>
              <a:rPr lang="sk-SK" dirty="0" err="1"/>
              <a:t>Izraelovho</a:t>
            </a:r>
            <a:r>
              <a:rPr lang="sk-SK" dirty="0"/>
              <a:t> Boha, ktoré povedal prostredníctvom svojho sluhu, </a:t>
            </a:r>
            <a:r>
              <a:rPr lang="sk-SK" b="1" dirty="0" err="1">
                <a:solidFill>
                  <a:srgbClr val="FF0000"/>
                </a:solidFill>
              </a:rPr>
              <a:t>Amatiho</a:t>
            </a:r>
            <a:r>
              <a:rPr lang="sk-SK" b="1" dirty="0">
                <a:solidFill>
                  <a:srgbClr val="FF0000"/>
                </a:solidFill>
              </a:rPr>
              <a:t> syna Jonáša</a:t>
            </a:r>
            <a:r>
              <a:rPr lang="sk-SK" dirty="0"/>
              <a:t>, </a:t>
            </a:r>
            <a:r>
              <a:rPr lang="sk-SK" b="1" i="1" dirty="0">
                <a:solidFill>
                  <a:srgbClr val="FF0000"/>
                </a:solidFill>
              </a:rPr>
              <a:t>proroka</a:t>
            </a:r>
            <a:r>
              <a:rPr lang="sk-SK" dirty="0"/>
              <a:t>, ktorý bol z </a:t>
            </a:r>
            <a:r>
              <a:rPr lang="sk-SK" dirty="0" smtClean="0"/>
              <a:t>Get-Oferu. </a:t>
            </a:r>
          </a:p>
          <a:p>
            <a:endParaRPr lang="sk-SK" dirty="0"/>
          </a:p>
          <a:p>
            <a:r>
              <a:rPr lang="sk-SK" b="1" dirty="0" err="1" smtClean="0"/>
              <a:t>Jon</a:t>
            </a:r>
            <a:r>
              <a:rPr lang="sk-SK" b="1" dirty="0" smtClean="0"/>
              <a:t> 1,1-3: </a:t>
            </a:r>
            <a:r>
              <a:rPr lang="sk-SK" dirty="0" smtClean="0"/>
              <a:t>Pán </a:t>
            </a:r>
            <a:r>
              <a:rPr lang="sk-SK" dirty="0"/>
              <a:t>prehovoril k </a:t>
            </a:r>
            <a:r>
              <a:rPr lang="sk-SK" b="1" dirty="0">
                <a:solidFill>
                  <a:srgbClr val="FF0000"/>
                </a:solidFill>
              </a:rPr>
              <a:t>Jonášovi, synovi </a:t>
            </a:r>
            <a:r>
              <a:rPr lang="sk-SK" b="1" dirty="0" err="1">
                <a:solidFill>
                  <a:srgbClr val="FF0000"/>
                </a:solidFill>
              </a:rPr>
              <a:t>Amatiho</a:t>
            </a:r>
            <a:r>
              <a:rPr lang="sk-SK" dirty="0"/>
              <a:t>, </a:t>
            </a:r>
            <a:r>
              <a:rPr lang="sk-SK" dirty="0" smtClean="0"/>
              <a:t>takto: </a:t>
            </a:r>
          </a:p>
          <a:p>
            <a:pPr marL="0" indent="0">
              <a:buNone/>
            </a:pPr>
            <a:r>
              <a:rPr lang="sk-SK" baseline="30000" dirty="0" smtClean="0"/>
              <a:t>     </a:t>
            </a:r>
            <a:r>
              <a:rPr lang="en-US" baseline="30000" dirty="0" smtClean="0"/>
              <a:t>2</a:t>
            </a:r>
            <a:r>
              <a:rPr lang="sk-SK" dirty="0" smtClean="0"/>
              <a:t> </a:t>
            </a:r>
            <a:r>
              <a:rPr lang="pt-BR" dirty="0"/>
              <a:t>"</a:t>
            </a:r>
            <a:r>
              <a:rPr lang="pt-BR" b="1" dirty="0">
                <a:solidFill>
                  <a:srgbClr val="002060"/>
                </a:solidFill>
              </a:rPr>
              <a:t>Vstaň</a:t>
            </a:r>
            <a:r>
              <a:rPr lang="pt-BR" dirty="0"/>
              <a:t>, </a:t>
            </a:r>
            <a:r>
              <a:rPr lang="pt-BR" b="1" i="1" dirty="0">
                <a:solidFill>
                  <a:srgbClr val="002060"/>
                </a:solidFill>
              </a:rPr>
              <a:t>choď</a:t>
            </a:r>
            <a:r>
              <a:rPr lang="pt-BR" dirty="0"/>
              <a:t> do veľkého mesta </a:t>
            </a:r>
            <a:r>
              <a:rPr lang="pt-BR" b="1" i="1" dirty="0">
                <a:solidFill>
                  <a:srgbClr val="002060"/>
                </a:solidFill>
              </a:rPr>
              <a:t>Ninive</a:t>
            </a:r>
            <a:r>
              <a:rPr lang="pt-BR" dirty="0"/>
              <a:t> a zvestuj mu, že ich </a:t>
            </a:r>
            <a:r>
              <a:rPr lang="sk-SK" dirty="0" smtClean="0"/>
              <a:t> </a:t>
            </a:r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</a:t>
            </a:r>
            <a:r>
              <a:rPr lang="pt-BR" dirty="0" smtClean="0"/>
              <a:t>zloba </a:t>
            </a:r>
            <a:r>
              <a:rPr lang="pt-BR" dirty="0"/>
              <a:t>vystúpila predo mňa</a:t>
            </a:r>
            <a:r>
              <a:rPr lang="pt-BR" dirty="0" smtClean="0"/>
              <a:t>."</a:t>
            </a:r>
            <a:r>
              <a:rPr lang="en-US" dirty="0" smtClean="0"/>
              <a:t> </a:t>
            </a:r>
            <a:endParaRPr lang="sk-SK" dirty="0" smtClean="0"/>
          </a:p>
          <a:p>
            <a:pPr marL="0" indent="0">
              <a:buNone/>
            </a:pPr>
            <a:r>
              <a:rPr lang="sk-SK" baseline="30000" dirty="0" smtClean="0"/>
              <a:t>    </a:t>
            </a:r>
            <a:r>
              <a:rPr lang="en-US" baseline="30000" dirty="0" smtClean="0"/>
              <a:t>3</a:t>
            </a:r>
            <a:r>
              <a:rPr lang="sk-SK" dirty="0" smtClean="0"/>
              <a:t> </a:t>
            </a:r>
            <a:r>
              <a:rPr lang="sk-SK" dirty="0"/>
              <a:t>Ale Jonáš </a:t>
            </a:r>
            <a:r>
              <a:rPr lang="sk-SK" b="1" dirty="0">
                <a:solidFill>
                  <a:srgbClr val="002060"/>
                </a:solidFill>
              </a:rPr>
              <a:t>vstal</a:t>
            </a:r>
            <a:r>
              <a:rPr lang="sk-SK" dirty="0"/>
              <a:t> a chcel utiecť spred Pána do </a:t>
            </a:r>
            <a:r>
              <a:rPr lang="sk-SK" dirty="0" err="1"/>
              <a:t>Taršišu</a:t>
            </a:r>
            <a:r>
              <a:rPr lang="sk-SK" dirty="0"/>
              <a:t>; </a:t>
            </a:r>
            <a:r>
              <a:rPr lang="sk-SK" b="1" i="1" dirty="0">
                <a:solidFill>
                  <a:srgbClr val="002060"/>
                </a:solidFill>
              </a:rPr>
              <a:t>išiel do </a:t>
            </a:r>
            <a:endParaRPr lang="sk-SK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sk-SK" b="1" i="1" dirty="0">
                <a:solidFill>
                  <a:srgbClr val="002060"/>
                </a:solidFill>
              </a:rPr>
              <a:t> </a:t>
            </a:r>
            <a:r>
              <a:rPr lang="sk-SK" b="1" i="1" dirty="0" smtClean="0">
                <a:solidFill>
                  <a:srgbClr val="002060"/>
                </a:solidFill>
              </a:rPr>
              <a:t>  </a:t>
            </a:r>
            <a:r>
              <a:rPr lang="sk-SK" b="1" i="1" dirty="0" err="1" smtClean="0">
                <a:solidFill>
                  <a:srgbClr val="002060"/>
                </a:solidFill>
              </a:rPr>
              <a:t>Joppe</a:t>
            </a:r>
            <a:r>
              <a:rPr lang="sk-SK" dirty="0"/>
              <a:t>, kde našiel loď, ktorá išla do </a:t>
            </a:r>
            <a:r>
              <a:rPr lang="sk-SK" dirty="0" err="1"/>
              <a:t>Taršišu</a:t>
            </a:r>
            <a:r>
              <a:rPr lang="sk-SK" dirty="0"/>
              <a:t>, dal jej svoje plavné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a </a:t>
            </a:r>
            <a:r>
              <a:rPr lang="sk-SK" dirty="0"/>
              <a:t>nastúpil do nej, aby </a:t>
            </a:r>
            <a:r>
              <a:rPr lang="sk-SK" b="1" i="1" dirty="0">
                <a:solidFill>
                  <a:srgbClr val="002060"/>
                </a:solidFill>
              </a:rPr>
              <a:t>šiel</a:t>
            </a:r>
            <a:r>
              <a:rPr lang="sk-SK" dirty="0"/>
              <a:t> s nimi </a:t>
            </a:r>
            <a:r>
              <a:rPr lang="sk-SK" b="1" i="1" dirty="0">
                <a:solidFill>
                  <a:srgbClr val="002060"/>
                </a:solidFill>
              </a:rPr>
              <a:t>do </a:t>
            </a:r>
            <a:r>
              <a:rPr lang="sk-SK" b="1" i="1" dirty="0" err="1">
                <a:solidFill>
                  <a:srgbClr val="002060"/>
                </a:solidFill>
              </a:rPr>
              <a:t>Taršišu</a:t>
            </a:r>
            <a:r>
              <a:rPr lang="sk-SK" b="1" i="1" dirty="0">
                <a:solidFill>
                  <a:srgbClr val="002060"/>
                </a:solidFill>
              </a:rPr>
              <a:t> </a:t>
            </a:r>
            <a:r>
              <a:rPr lang="sk-SK" dirty="0"/>
              <a:t>spred Pána.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4386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Výlet Jonáša do </a:t>
            </a:r>
            <a:r>
              <a:rPr lang="sk-SK" dirty="0" err="1" smtClean="0"/>
              <a:t>Taršišu</a:t>
            </a:r>
            <a:r>
              <a:rPr lang="sk-SK" dirty="0" smtClean="0"/>
              <a:t> na západ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6214857" cy="2934794"/>
          </a:xfrm>
        </p:spPr>
      </p:pic>
      <p:pic>
        <p:nvPicPr>
          <p:cNvPr id="5" name="Zástupný symbol obsahu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845918"/>
            <a:ext cx="4809224" cy="276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96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304800"/>
            <a:ext cx="8640960" cy="636456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  <a:defRPr/>
            </a:pPr>
            <a:r>
              <a:rPr lang="sk-SK" altLang="sk-SK" sz="900" dirty="0" smtClean="0"/>
              <a:t> </a:t>
            </a:r>
            <a:r>
              <a:rPr lang="sk-SK" altLang="sk-SK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Jonáš 1,4-16 (stried. </a:t>
            </a:r>
            <a:r>
              <a:rPr lang="sk-SK" altLang="sk-SK" sz="2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narácia</a:t>
            </a:r>
            <a:r>
              <a:rPr lang="sk-SK" altLang="sk-SK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 priamej reči)</a:t>
            </a:r>
            <a:endParaRPr lang="sk-SK" altLang="sk-SK" sz="1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Tx/>
              <a:buNone/>
              <a:defRPr/>
            </a:pPr>
            <a:endParaRPr lang="sk-SK" altLang="sk-SK" sz="800" b="1" dirty="0" smtClean="0"/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A    </a:t>
            </a:r>
            <a:r>
              <a:rPr lang="sk-SK" altLang="sk-SK" sz="2000" b="1" i="1" dirty="0" smtClean="0"/>
              <a:t>Rozprávanie</a:t>
            </a:r>
            <a:r>
              <a:rPr lang="sk-SK" altLang="sk-SK" sz="2000" b="1" dirty="0" smtClean="0"/>
              <a:t> a </a:t>
            </a:r>
            <a:r>
              <a:rPr lang="sk-SK" altLang="sk-SK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motív strachu </a:t>
            </a:r>
            <a:r>
              <a:rPr lang="sk-SK" altLang="sk-SK" sz="2000" b="1" dirty="0" smtClean="0"/>
              <a:t>(v. 4.5)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B    	</a:t>
            </a:r>
            <a:r>
              <a:rPr lang="sk-SK" altLang="sk-SK" sz="2000" b="1" dirty="0" smtClean="0">
                <a:solidFill>
                  <a:srgbClr val="7030A0"/>
                </a:solidFill>
              </a:rPr>
              <a:t>Modlitba</a:t>
            </a:r>
            <a:r>
              <a:rPr lang="sk-SK" altLang="sk-SK" sz="2000" b="1" dirty="0" smtClean="0"/>
              <a:t> posádky lode (v. 5)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C       		</a:t>
            </a:r>
            <a:r>
              <a:rPr lang="sk-SK" altLang="sk-SK" sz="2000" b="1" i="1" dirty="0" smtClean="0"/>
              <a:t>Rozprávanie</a:t>
            </a:r>
            <a:r>
              <a:rPr lang="sk-SK" altLang="sk-SK" sz="2000" b="1" dirty="0" smtClean="0"/>
              <a:t> (v. 5.6)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D       			</a:t>
            </a:r>
            <a:r>
              <a:rPr lang="sk-SK" altLang="sk-SK" sz="2000" b="1" dirty="0" smtClean="0">
                <a:solidFill>
                  <a:srgbClr val="0070C0"/>
                </a:solidFill>
              </a:rPr>
              <a:t>Kapitánova reč </a:t>
            </a:r>
            <a:r>
              <a:rPr lang="sk-SK" altLang="sk-SK" sz="2000" b="1" dirty="0" smtClean="0"/>
              <a:t>(v. 6)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E      				 </a:t>
            </a:r>
            <a:r>
              <a:rPr lang="sk-SK" altLang="sk-SK" sz="2000" b="1" dirty="0" smtClean="0">
                <a:solidFill>
                  <a:srgbClr val="CC0000"/>
                </a:solidFill>
              </a:rPr>
              <a:t>Reč posádky lode</a:t>
            </a:r>
            <a:r>
              <a:rPr lang="sk-SK" altLang="sk-SK" sz="2000" b="1" dirty="0" smtClean="0"/>
              <a:t> (v. 7a)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F   					</a:t>
            </a:r>
            <a:r>
              <a:rPr lang="sk-SK" altLang="sk-SK" sz="2000" b="1" i="1" dirty="0" smtClean="0"/>
              <a:t>Rozprávanie</a:t>
            </a:r>
            <a:r>
              <a:rPr lang="sk-SK" altLang="sk-SK" sz="2000" dirty="0" smtClean="0"/>
              <a:t> (v. 7b)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G</a:t>
            </a:r>
            <a:r>
              <a:rPr lang="sk-SK" altLang="sk-SK" sz="2000" dirty="0" smtClean="0"/>
              <a:t>         				                   </a:t>
            </a:r>
            <a:r>
              <a:rPr lang="sk-SK" altLang="sk-SK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Reč posádky lode</a:t>
            </a:r>
            <a:r>
              <a:rPr lang="sk-SK" altLang="sk-SK" sz="2000" dirty="0" smtClean="0"/>
              <a:t> (v. 8)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1800" b="1" dirty="0" smtClean="0"/>
              <a:t>H</a:t>
            </a:r>
            <a:r>
              <a:rPr lang="sk-SK" altLang="sk-SK" sz="1800" dirty="0" smtClean="0"/>
              <a:t>                   </a:t>
            </a:r>
            <a:r>
              <a:rPr lang="sk-SK" altLang="sk-SK" sz="2400" dirty="0" smtClean="0"/>
              <a:t>    </a:t>
            </a:r>
            <a:r>
              <a:rPr lang="sk-SK" altLang="sk-SK" sz="2400" dirty="0" smtClean="0">
                <a:solidFill>
                  <a:srgbClr val="008000"/>
                </a:solidFill>
              </a:rPr>
              <a:t>  </a:t>
            </a:r>
            <a:r>
              <a:rPr lang="sk-SK" altLang="sk-SK" sz="24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Jonášovo vyznanie a motív strachu</a:t>
            </a:r>
            <a:r>
              <a:rPr lang="sk-SK" altLang="sk-SK" sz="20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sk-SK" altLang="sk-SK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(v. 9-10)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1800" b="1" dirty="0" smtClean="0"/>
              <a:t>G*</a:t>
            </a:r>
            <a:r>
              <a:rPr lang="sk-SK" altLang="sk-SK" sz="1800" dirty="0" smtClean="0"/>
              <a:t> 					      </a:t>
            </a:r>
            <a:r>
              <a:rPr lang="sk-SK" altLang="sk-SK" sz="1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Reč posádky lode </a:t>
            </a:r>
            <a:r>
              <a:rPr lang="sk-SK" altLang="sk-SK" sz="1800" b="1" dirty="0" smtClean="0"/>
              <a:t>(v. 10)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F*    					</a:t>
            </a:r>
            <a:r>
              <a:rPr lang="sk-SK" altLang="sk-SK" sz="2000" b="1" i="1" dirty="0" smtClean="0"/>
              <a:t>Rozprávanie</a:t>
            </a:r>
            <a:r>
              <a:rPr lang="sk-SK" altLang="sk-SK" sz="2000" b="1" dirty="0" smtClean="0"/>
              <a:t> (v. 10b)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E*   				</a:t>
            </a:r>
            <a:r>
              <a:rPr lang="sk-SK" altLang="sk-SK" sz="2000" b="1" dirty="0" smtClean="0">
                <a:solidFill>
                  <a:srgbClr val="CC0000"/>
                </a:solidFill>
              </a:rPr>
              <a:t>Reč posádky lode </a:t>
            </a:r>
            <a:r>
              <a:rPr lang="sk-SK" altLang="sk-SK" sz="2000" b="1" dirty="0" smtClean="0"/>
              <a:t>(v. 11)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D*    			 </a:t>
            </a:r>
            <a:r>
              <a:rPr lang="sk-SK" altLang="sk-SK" sz="2000" b="1" dirty="0" smtClean="0">
                <a:solidFill>
                  <a:srgbClr val="0070C0"/>
                </a:solidFill>
              </a:rPr>
              <a:t>Jonášova reč </a:t>
            </a:r>
            <a:r>
              <a:rPr lang="sk-SK" altLang="sk-SK" sz="2000" b="1" dirty="0" smtClean="0"/>
              <a:t>(v. 12)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C*  		</a:t>
            </a:r>
            <a:r>
              <a:rPr lang="sk-SK" altLang="sk-SK" sz="2000" b="1" i="1" dirty="0" smtClean="0"/>
              <a:t>Rozprávanie</a:t>
            </a:r>
            <a:r>
              <a:rPr lang="sk-SK" altLang="sk-SK" sz="2000" b="1" dirty="0" smtClean="0"/>
              <a:t> (v. 13)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B*  	</a:t>
            </a:r>
            <a:r>
              <a:rPr lang="sk-SK" altLang="sk-SK" sz="2000" b="1" dirty="0" smtClean="0">
                <a:solidFill>
                  <a:srgbClr val="7030A0"/>
                </a:solidFill>
              </a:rPr>
              <a:t>Modlitba</a:t>
            </a:r>
            <a:r>
              <a:rPr lang="sk-SK" altLang="sk-SK" sz="2000" b="1" dirty="0" smtClean="0"/>
              <a:t> posádky lode (v. 14)</a:t>
            </a:r>
          </a:p>
          <a:p>
            <a:pPr eaLnBrk="1" hangingPunct="1">
              <a:buFontTx/>
              <a:buNone/>
              <a:defRPr/>
            </a:pPr>
            <a:r>
              <a:rPr lang="sk-SK" altLang="sk-SK" sz="2000" b="1" dirty="0" smtClean="0"/>
              <a:t>A*    </a:t>
            </a:r>
            <a:r>
              <a:rPr lang="sk-SK" altLang="sk-SK" sz="2000" b="1" i="1" dirty="0" smtClean="0"/>
              <a:t>Rozprávanie</a:t>
            </a:r>
            <a:r>
              <a:rPr lang="sk-SK" altLang="sk-SK" sz="2000" b="1" dirty="0" smtClean="0"/>
              <a:t> a </a:t>
            </a:r>
            <a:r>
              <a:rPr lang="sk-SK" altLang="sk-SK" sz="2000" b="1" dirty="0" smtClean="0">
                <a:solidFill>
                  <a:srgbClr val="008000"/>
                </a:solidFill>
              </a:rPr>
              <a:t>motív strachu</a:t>
            </a:r>
            <a:r>
              <a:rPr lang="sk-SK" altLang="sk-SK" sz="2000" b="1" dirty="0" smtClean="0"/>
              <a:t> (v. 15.16)</a:t>
            </a:r>
          </a:p>
          <a:p>
            <a:pPr eaLnBrk="1" hangingPunct="1">
              <a:buFontTx/>
              <a:buNone/>
              <a:defRPr/>
            </a:pPr>
            <a:endParaRPr lang="sk-SK" altLang="sk-SK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99760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0"/>
            <a:ext cx="8458200" cy="655320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sk-SK" altLang="sk-SK" sz="2000" b="1" i="1" dirty="0" smtClean="0"/>
              <a:t>Teologická schéma </a:t>
            </a:r>
            <a:r>
              <a:rPr lang="sk-SK" altLang="sk-SK" sz="2000" b="1" i="1" dirty="0" err="1" smtClean="0"/>
              <a:t>Pentateuchu</a:t>
            </a:r>
            <a:endParaRPr lang="sk-SK" altLang="sk-SK" sz="2000" b="1" i="1" dirty="0" smtClean="0"/>
          </a:p>
        </p:txBody>
      </p:sp>
      <p:graphicFrame>
        <p:nvGraphicFramePr>
          <p:cNvPr id="4132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96527"/>
              </p:ext>
            </p:extLst>
          </p:nvPr>
        </p:nvGraphicFramePr>
        <p:xfrm>
          <a:off x="152400" y="332656"/>
          <a:ext cx="8991600" cy="6986846"/>
        </p:xfrm>
        <a:graphic>
          <a:graphicData uri="http://schemas.openxmlformats.org/drawingml/2006/table">
            <a:tbl>
              <a:tblPr/>
              <a:tblGrid>
                <a:gridCol w="2997200"/>
                <a:gridCol w="2997200"/>
                <a:gridCol w="2997200"/>
              </a:tblGrid>
              <a:tr h="126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Calibri" pitchFamily="34" charset="0"/>
                        </a:rPr>
                        <a:t>Genezis-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bere´š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í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t</a:t>
                      </a:r>
                      <a:endParaRPr kumimoji="0" lang="sk-SK" altLang="sk-SK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Stvorenie sveta a zasľúbenie zeme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ako „príbytku pre život“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Gn</a:t>
                      </a:r>
                      <a:r>
                        <a:rPr kumimoji="0" lang="sk-SK" altLang="sk-SK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 49-50 </a:t>
                      </a:r>
                      <a:r>
                        <a:rPr kumimoji="0" lang="sk-SK" altLang="sk-SK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(záver):</a:t>
                      </a:r>
                      <a:endParaRPr kumimoji="0" lang="sk-SK" altLang="sk-SK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Jakubovo 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požehnanie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 kme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ňom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Jakubova 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smrť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Jakubov 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pohreb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v 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Kanaáne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Deuteronómium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Calibri" pitchFamily="34" charset="0"/>
                        </a:rPr>
                        <a:t>- 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haddevar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í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</a:t>
                      </a:r>
                      <a:endParaRPr kumimoji="0" lang="sk-SK" altLang="sk-SK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Pokyny pre život v zasľúbenej zemi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Dt</a:t>
                      </a:r>
                      <a:r>
                        <a:rPr kumimoji="0" lang="sk-SK" altLang="sk-SK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 33-34</a:t>
                      </a:r>
                      <a:r>
                        <a:rPr kumimoji="0" lang="sk-SK" altLang="sk-SK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(záver)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Mojžišovo 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požehnanie 12 kmeňom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Mojžišova 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smrť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Mojžišov 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pohreb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mimo 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Kanaánu</a:t>
                      </a:r>
                      <a:endParaRPr kumimoji="0" lang="sk-SK" altLang="sk-SK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Exodus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Calibri" pitchFamily="34" charset="0"/>
                        </a:rPr>
                        <a:t> 1-18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šemót</a:t>
                      </a:r>
                      <a:endParaRPr kumimoji="0" lang="sk-SK" altLang="sk-SK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1-16: </a:t>
                      </a:r>
                      <a:r>
                        <a:rPr kumimoji="0" lang="sk-SK" altLang="sk-SK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Z Egyptu pod Sinaj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cez 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púšť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12: Pesach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16: Manna a prepelice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17: Voda zo skaly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18: Ustanovenie úradov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32: 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Modloslužba („Baal“)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1-15.17: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epriate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lia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(faraón a Amalekiti)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 - - - - - - - - - - - - - - - - - - - - - - - - -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- - 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Nebezpe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č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enstvá</a:t>
                      </a:r>
                      <a:endParaRPr kumimoji="0" lang="sk-SK" altLang="sk-SK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Zvonka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:                            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</a:t>
                      </a:r>
                      <a:r>
                        <a:rPr kumimoji="0" lang="sk-SK" altLang="sk-SK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zvnútra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Faraón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                     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„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reptanie ľudu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“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Amalekiti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                  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modloslužba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 - - - - - - - - - - - - - - - - - - - - - - - - -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- -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Š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es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ť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správ o presune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„odišli...utáborili sa“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12,37; 13,20; 14,1n; 15,22; 16,1; 17,1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k-SK" altLang="sk-SK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Numeri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</a:rPr>
                        <a:t> -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vajedabber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10-36: </a:t>
                      </a:r>
                      <a:r>
                        <a:rPr kumimoji="0" lang="sk-SK" altLang="sk-SK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Od Sinaja </a:t>
                      </a:r>
                      <a:r>
                        <a:rPr kumimoji="0" lang="sk-SK" altLang="sk-SK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do</a:t>
                      </a:r>
                      <a:r>
                        <a:rPr kumimoji="0" lang="sk-SK" altLang="sk-SK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Moab</a:t>
                      </a:r>
                      <a:r>
                        <a:rPr kumimoji="0" lang="sk-SK" altLang="sk-SK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u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(k hranici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Izraela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9, 1-14: Pesach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11: Manna a prepelice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20: Voda zo skaly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11: Ustanovenie úradov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25: 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Modloslužba („Baal“)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2124.31: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epriate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lia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(Moab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u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 Madián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u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 - - - - - - - - - - - - - - - - - - - - - - - - - -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- 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Nebezpe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č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enstvá</a:t>
                      </a:r>
                      <a:endParaRPr kumimoji="0" lang="sk-SK" altLang="sk-SK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zvnútra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:                               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zvonka</a:t>
                      </a:r>
                      <a:r>
                        <a:rPr kumimoji="0" lang="sk-SK" altLang="sk-SK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:</a:t>
                      </a:r>
                      <a:endParaRPr kumimoji="0" lang="sk-SK" altLang="sk-SK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„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reptanie ľudu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“                  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Moabčania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modloslužba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Madiánčania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 - - - - - - - - - - - - - - - - - - - - - - - - - - 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- 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Š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es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ť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správ o presune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sk-SK" altLang="sk-SK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„odišli...utáborili sa“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10,12; 20,1; 20,22; 21,10-11; 22,1; 25,1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98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Exodus 19-40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19-24 Zjavenie Tóry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(10 prikázaní a 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K</a:t>
                      </a:r>
                      <a:r>
                        <a:rPr kumimoji="0" lang="sk-SK" altLang="sk-SK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niha zmluvy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24-31.35-40: zriadenie svätyne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(budovateľské pokyny)</a:t>
                      </a:r>
                      <a:r>
                        <a:rPr kumimoji="0" lang="sk-SK" altLang="sk-SK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Levitikus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vajjikr´a</a:t>
                      </a:r>
                      <a:endParaRPr kumimoji="0" lang="sk-SK" altLang="sk-SK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„Domový poriadok“ a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teológia svätyne: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SVÄTÝ BOH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V STREDE 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Ľ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UDU, KTORÝ SA MÁ POSVÄCOVA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sk-SK" altLang="sk-SK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Lv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 16 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jôm</a:t>
                      </a:r>
                      <a:r>
                        <a:rPr kumimoji="0" lang="sk-SK" altLang="sk-SK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kippur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Stretnutie s Bohom 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zľutovania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Numeri</a:t>
                      </a:r>
                      <a:r>
                        <a:rPr kumimoji="0" lang="sk-SK" alt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Times New Roman" pitchFamily="18" charset="0"/>
                        </a:rPr>
                        <a:t> 1,1-10,10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1-10 Izrael ako sväté spoločenstvo žijúce v tábore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(organizačné pokyny)</a:t>
                      </a:r>
                      <a:r>
                        <a:rPr kumimoji="0" lang="sk-SK" altLang="sk-SK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008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19336"/>
          </a:xfrm>
        </p:spPr>
        <p:txBody>
          <a:bodyPr>
            <a:normAutofit/>
          </a:bodyPr>
          <a:lstStyle/>
          <a:p>
            <a:pPr algn="ctr"/>
            <a:r>
              <a:rPr lang="sk-SK" sz="2800" b="1" dirty="0" smtClean="0"/>
              <a:t>Dva Božie prostriedky </a:t>
            </a:r>
            <a:br>
              <a:rPr lang="sk-SK" sz="2800" b="1" dirty="0" smtClean="0"/>
            </a:br>
            <a:r>
              <a:rPr lang="sk-SK" sz="2800" b="1" dirty="0" smtClean="0"/>
              <a:t>(jeden zo sveta fauny /</a:t>
            </a:r>
            <a:r>
              <a:rPr lang="sk-SK" sz="2800" b="1" dirty="0" err="1" smtClean="0"/>
              <a:t>Jon</a:t>
            </a:r>
            <a:r>
              <a:rPr lang="sk-SK" sz="2800" b="1" dirty="0" smtClean="0"/>
              <a:t> 2/ a jeden z flóry /</a:t>
            </a:r>
            <a:r>
              <a:rPr lang="sk-SK" sz="2800" b="1" dirty="0" err="1" smtClean="0"/>
              <a:t>Jon</a:t>
            </a:r>
            <a:r>
              <a:rPr lang="sk-SK" sz="2800" b="1" dirty="0" smtClean="0"/>
              <a:t> 4/)</a:t>
            </a:r>
            <a:endParaRPr lang="sk-SK" sz="2800" b="1" dirty="0"/>
          </a:p>
        </p:txBody>
      </p:sp>
      <p:pic>
        <p:nvPicPr>
          <p:cNvPr id="6" name="Zástupný symbol obsah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8880"/>
            <a:ext cx="4776165" cy="3528392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677" y="4106158"/>
            <a:ext cx="4417428" cy="3212192"/>
          </a:xfrm>
          <a:prstGeom prst="rect">
            <a:avLst/>
          </a:prstGeom>
        </p:spPr>
      </p:pic>
      <p:sp>
        <p:nvSpPr>
          <p:cNvPr id="9" name="Obdĺžnik 8"/>
          <p:cNvSpPr/>
          <p:nvPr/>
        </p:nvSpPr>
        <p:spPr>
          <a:xfrm rot="10800000" flipV="1">
            <a:off x="35496" y="1383931"/>
            <a:ext cx="504056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sk-SK" dirty="0" smtClean="0">
                <a:latin typeface="Times New Roman" panose="02020603050405020304" pitchFamily="18" charset="0"/>
              </a:rPr>
              <a:t>  </a:t>
            </a:r>
            <a:r>
              <a:rPr lang="sk-SK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Pán</a:t>
            </a:r>
            <a:r>
              <a:rPr lang="sk-SK" b="1" dirty="0" smtClean="0">
                <a:latin typeface="Times New Roman" panose="02020603050405020304" pitchFamily="18" charset="0"/>
              </a:rPr>
              <a:t> </a:t>
            </a:r>
            <a:r>
              <a:rPr lang="sk-SK" b="1" dirty="0">
                <a:latin typeface="Times New Roman" panose="02020603050405020304" pitchFamily="18" charset="0"/>
              </a:rPr>
              <a:t>priviedol veľkú </a:t>
            </a:r>
            <a:r>
              <a:rPr lang="sk-SK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RYBU</a:t>
            </a:r>
            <a:r>
              <a:rPr lang="sk-SK" b="1" dirty="0" smtClean="0">
                <a:latin typeface="Times New Roman" panose="02020603050405020304" pitchFamily="18" charset="0"/>
              </a:rPr>
              <a:t>, </a:t>
            </a:r>
            <a:r>
              <a:rPr lang="sk-SK" b="1" dirty="0">
                <a:latin typeface="Times New Roman" panose="02020603050405020304" pitchFamily="18" charset="0"/>
              </a:rPr>
              <a:t>aby pohltila Jonáša; </a:t>
            </a:r>
            <a:endParaRPr lang="sk-SK" b="1" dirty="0" smtClean="0">
              <a:latin typeface="Times New Roman" panose="02020603050405020304" pitchFamily="18" charset="0"/>
            </a:endParaRPr>
          </a:p>
          <a:p>
            <a:r>
              <a:rPr lang="sk-SK" b="1" dirty="0">
                <a:latin typeface="Times New Roman" panose="02020603050405020304" pitchFamily="18" charset="0"/>
              </a:rPr>
              <a:t> </a:t>
            </a:r>
            <a:r>
              <a:rPr lang="sk-SK" b="1" dirty="0" smtClean="0">
                <a:latin typeface="Times New Roman" panose="02020603050405020304" pitchFamily="18" charset="0"/>
              </a:rPr>
              <a:t> a </a:t>
            </a:r>
            <a:r>
              <a:rPr lang="sk-SK" b="1" dirty="0">
                <a:latin typeface="Times New Roman" panose="02020603050405020304" pitchFamily="18" charset="0"/>
              </a:rPr>
              <a:t>Jonáš bol </a:t>
            </a:r>
            <a:r>
              <a:rPr lang="sk-SK" b="1" dirty="0" smtClean="0">
                <a:latin typeface="Times New Roman" panose="02020603050405020304" pitchFamily="18" charset="0"/>
              </a:rPr>
              <a:t>vo </a:t>
            </a:r>
            <a:r>
              <a:rPr lang="sk-SK" b="1" dirty="0">
                <a:latin typeface="Times New Roman" panose="02020603050405020304" pitchFamily="18" charset="0"/>
              </a:rPr>
              <a:t>vnútri </a:t>
            </a:r>
            <a:r>
              <a:rPr lang="sk-SK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RYBY</a:t>
            </a:r>
            <a:r>
              <a:rPr lang="sk-SK" b="1" dirty="0" smtClean="0">
                <a:latin typeface="Times New Roman" panose="02020603050405020304" pitchFamily="18" charset="0"/>
              </a:rPr>
              <a:t> </a:t>
            </a:r>
            <a:r>
              <a:rPr lang="sk-SK" b="1" dirty="0">
                <a:latin typeface="Times New Roman" panose="02020603050405020304" pitchFamily="18" charset="0"/>
              </a:rPr>
              <a:t>tri dni a tri noci</a:t>
            </a:r>
            <a: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I 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prikázal </a:t>
            </a:r>
            <a:r>
              <a:rPr lang="sk-SK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RYBE</a:t>
            </a:r>
            <a: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vydala Jonáša na suchú </a:t>
            </a:r>
            <a: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zem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</a:t>
            </a:r>
            <a: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,1.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11)</a:t>
            </a:r>
            <a:endParaRPr lang="sk-SK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dĺžnik 9"/>
          <p:cNvSpPr/>
          <p:nvPr/>
        </p:nvSpPr>
        <p:spPr>
          <a:xfrm>
            <a:off x="5076056" y="2132856"/>
            <a:ext cx="4032448" cy="203132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Vtedy </a:t>
            </a:r>
            <a:r>
              <a:rPr lang="sk-SK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Pán, Boh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rozkázal </a:t>
            </a:r>
            <a:r>
              <a:rPr lang="sk-SK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ricínovému kru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ktorý vyrástol nad Jonášom a robil mu nad hlavou tieň, aby ho oslobodil od nepríjemnosti</a:t>
            </a:r>
            <a: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Keď na druhý deň vychádzala ranná zora, rozkázal </a:t>
            </a:r>
            <a:r>
              <a:rPr lang="sk-SK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Boh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červíku</a:t>
            </a:r>
            <a:r>
              <a:rPr lang="sk-SK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on zranil </a:t>
            </a:r>
            <a:r>
              <a:rPr lang="sk-SK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ricínus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takže </a:t>
            </a:r>
            <a:r>
              <a:rPr lang="sk-S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vyschol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</a:t>
            </a:r>
            <a:r>
              <a:rPr lang="sk-S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6-7)</a:t>
            </a:r>
            <a:endParaRPr lang="sk-SK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16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496" y="533400"/>
            <a:ext cx="9073008" cy="990600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sk-SK" sz="3200" b="1" dirty="0" smtClean="0">
                <a:solidFill>
                  <a:srgbClr val="002060"/>
                </a:solidFill>
              </a:rPr>
              <a:t>Dialóg Jonáša v modlitbe </a:t>
            </a:r>
            <a:br>
              <a:rPr lang="sk-SK" sz="3200" b="1" dirty="0" smtClean="0">
                <a:solidFill>
                  <a:srgbClr val="002060"/>
                </a:solidFill>
              </a:rPr>
            </a:br>
            <a:r>
              <a:rPr lang="sk-SK" sz="3200" b="1" dirty="0" smtClean="0">
                <a:solidFill>
                  <a:srgbClr val="002060"/>
                </a:solidFill>
              </a:rPr>
              <a:t>s milosrdným Pánom, priateľom života (</a:t>
            </a:r>
            <a:r>
              <a:rPr lang="sk-SK" sz="3200" b="1" dirty="0" err="1" smtClean="0">
                <a:solidFill>
                  <a:srgbClr val="002060"/>
                </a:solidFill>
              </a:rPr>
              <a:t>Jon</a:t>
            </a:r>
            <a:r>
              <a:rPr lang="sk-SK" sz="3200" b="1" dirty="0" smtClean="0">
                <a:solidFill>
                  <a:srgbClr val="002060"/>
                </a:solidFill>
              </a:rPr>
              <a:t> 4)</a:t>
            </a:r>
            <a:endParaRPr lang="sk-SK" sz="3200" b="1" dirty="0">
              <a:solidFill>
                <a:srgbClr val="00206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07504" y="1556792"/>
            <a:ext cx="8784976" cy="4876800"/>
          </a:xfrm>
        </p:spPr>
        <p:txBody>
          <a:bodyPr>
            <a:normAutofit fontScale="85000" lnSpcReduction="10000"/>
          </a:bodyPr>
          <a:lstStyle/>
          <a:p>
            <a:r>
              <a:rPr lang="en-US" baseline="30000" dirty="0"/>
              <a:t>2</a:t>
            </a:r>
            <a:r>
              <a:rPr lang="sk-SK" dirty="0"/>
              <a:t> I modlil sa k Pánovi: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	 "</a:t>
            </a:r>
            <a:r>
              <a:rPr lang="sk-SK" dirty="0"/>
              <a:t>Ach, </a:t>
            </a:r>
            <a:r>
              <a:rPr lang="sk-SK" b="1" dirty="0">
                <a:solidFill>
                  <a:srgbClr val="002060"/>
                </a:solidFill>
              </a:rPr>
              <a:t>Pane</a:t>
            </a:r>
            <a:r>
              <a:rPr lang="sk-SK" dirty="0"/>
              <a:t>, 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	 či </a:t>
            </a:r>
            <a:r>
              <a:rPr lang="sk-SK" dirty="0"/>
              <a:t>som to nepovedal, kým som bol vo svojej krajine?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          Preto </a:t>
            </a:r>
            <a:r>
              <a:rPr lang="sk-SK" dirty="0"/>
              <a:t>som chcel najprv utiecť do </a:t>
            </a:r>
            <a:r>
              <a:rPr lang="sk-SK" dirty="0" err="1"/>
              <a:t>Taršišu</a:t>
            </a:r>
            <a:r>
              <a:rPr lang="sk-SK" dirty="0"/>
              <a:t>, veď som vedel,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	 </a:t>
            </a:r>
            <a:r>
              <a:rPr lang="sk-SK" b="1" dirty="0" smtClean="0">
                <a:solidFill>
                  <a:srgbClr val="C00000"/>
                </a:solidFill>
              </a:rPr>
              <a:t>že </a:t>
            </a:r>
            <a:r>
              <a:rPr lang="sk-SK" b="1" dirty="0">
                <a:solidFill>
                  <a:srgbClr val="C00000"/>
                </a:solidFill>
              </a:rPr>
              <a:t>si láskavý a milosrdný Boh, trpezlivý </a:t>
            </a:r>
            <a:endParaRPr lang="sk-SK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k-SK" b="1" dirty="0">
                <a:solidFill>
                  <a:srgbClr val="C00000"/>
                </a:solidFill>
              </a:rPr>
              <a:t> </a:t>
            </a:r>
            <a:r>
              <a:rPr lang="sk-SK" b="1" dirty="0" smtClean="0">
                <a:solidFill>
                  <a:srgbClr val="C00000"/>
                </a:solidFill>
              </a:rPr>
              <a:t>   	 a </a:t>
            </a:r>
            <a:r>
              <a:rPr lang="sk-SK" b="1" dirty="0">
                <a:solidFill>
                  <a:srgbClr val="C00000"/>
                </a:solidFill>
              </a:rPr>
              <a:t>veľký v zľutovaní a zmilúvaš sa nad nešťastím</a:t>
            </a:r>
            <a:r>
              <a:rPr lang="sk-SK" dirty="0"/>
              <a:t>.</a:t>
            </a:r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        </a:t>
            </a:r>
            <a:r>
              <a:rPr lang="en-US" baseline="30000" dirty="0" smtClean="0"/>
              <a:t>3</a:t>
            </a:r>
            <a:r>
              <a:rPr lang="sk-SK" dirty="0" smtClean="0"/>
              <a:t> </a:t>
            </a:r>
            <a:r>
              <a:rPr lang="sk-SK" dirty="0"/>
              <a:t>Teraz však, </a:t>
            </a:r>
            <a:r>
              <a:rPr lang="sk-SK" b="1" dirty="0">
                <a:solidFill>
                  <a:srgbClr val="002060"/>
                </a:solidFill>
              </a:rPr>
              <a:t>Pane</a:t>
            </a:r>
            <a:r>
              <a:rPr lang="sk-SK" dirty="0"/>
              <a:t>,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	 odním </a:t>
            </a:r>
            <a:r>
              <a:rPr lang="sk-SK" dirty="0"/>
              <a:t>odo mňa moju dušu, lebo mi je lepšie </a:t>
            </a:r>
            <a:r>
              <a:rPr lang="sk-SK" dirty="0" smtClean="0"/>
              <a:t>zomrieť, než žiť“ </a:t>
            </a:r>
            <a:r>
              <a:rPr lang="en-US" dirty="0" smtClean="0"/>
              <a:t>(2-3)</a:t>
            </a:r>
            <a:endParaRPr lang="sk-SK" dirty="0" smtClean="0"/>
          </a:p>
          <a:p>
            <a:r>
              <a:rPr lang="en-US" baseline="30000" dirty="0"/>
              <a:t>10</a:t>
            </a:r>
            <a:r>
              <a:rPr lang="sk-SK" dirty="0"/>
              <a:t> Pán povedal: 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    	"</a:t>
            </a:r>
            <a:r>
              <a:rPr lang="sk-SK" dirty="0"/>
              <a:t>Ty </a:t>
            </a:r>
            <a:r>
              <a:rPr lang="sk-SK" b="1" dirty="0">
                <a:solidFill>
                  <a:srgbClr val="C00000"/>
                </a:solidFill>
              </a:rPr>
              <a:t>ľutuješ</a:t>
            </a:r>
            <a:r>
              <a:rPr lang="sk-SK" dirty="0"/>
              <a:t> </a:t>
            </a:r>
            <a:r>
              <a:rPr lang="sk-SK" dirty="0" err="1"/>
              <a:t>ricínus</a:t>
            </a:r>
            <a:r>
              <a:rPr lang="sk-SK" dirty="0"/>
              <a:t>, na ktorom si nerobil a nevypestoval si ho;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           ktorý </a:t>
            </a:r>
            <a:r>
              <a:rPr lang="sk-SK" dirty="0"/>
              <a:t>za </a:t>
            </a:r>
            <a:r>
              <a:rPr lang="sk-SK" dirty="0" smtClean="0"/>
              <a:t>noc </a:t>
            </a:r>
            <a:r>
              <a:rPr lang="sk-SK" dirty="0"/>
              <a:t>vznikol a za noc </a:t>
            </a:r>
            <a:r>
              <a:rPr lang="sk-SK" dirty="0" smtClean="0"/>
              <a:t>zanikol. </a:t>
            </a:r>
          </a:p>
          <a:p>
            <a:pPr marL="0" indent="0">
              <a:buNone/>
            </a:pPr>
            <a:r>
              <a:rPr lang="sk-SK" baseline="30000" dirty="0"/>
              <a:t> </a:t>
            </a:r>
            <a:r>
              <a:rPr lang="sk-SK" baseline="30000" dirty="0" smtClean="0"/>
              <a:t>                </a:t>
            </a:r>
            <a:r>
              <a:rPr lang="en-US" baseline="30000" dirty="0" smtClean="0"/>
              <a:t>11</a:t>
            </a:r>
            <a:r>
              <a:rPr lang="sk-SK" dirty="0" smtClean="0"/>
              <a:t> </a:t>
            </a:r>
            <a:r>
              <a:rPr lang="sk-SK" dirty="0"/>
              <a:t>A</a:t>
            </a:r>
            <a:r>
              <a:rPr lang="sk-SK" b="1" dirty="0">
                <a:solidFill>
                  <a:srgbClr val="002060"/>
                </a:solidFill>
              </a:rPr>
              <a:t> ja </a:t>
            </a:r>
            <a:r>
              <a:rPr lang="sk-SK" dirty="0"/>
              <a:t>sa nemám </a:t>
            </a:r>
            <a:r>
              <a:rPr lang="sk-SK" b="1" dirty="0">
                <a:solidFill>
                  <a:srgbClr val="C00000"/>
                </a:solidFill>
              </a:rPr>
              <a:t>zľutovať</a:t>
            </a:r>
            <a:r>
              <a:rPr lang="sk-SK" dirty="0"/>
              <a:t> nad veľkým </a:t>
            </a:r>
            <a:r>
              <a:rPr lang="sk-SK" dirty="0" smtClean="0"/>
              <a:t>mestom </a:t>
            </a:r>
            <a:r>
              <a:rPr lang="sk-SK" dirty="0" err="1"/>
              <a:t>Ninive</a:t>
            </a:r>
            <a:r>
              <a:rPr lang="sk-SK" dirty="0"/>
              <a:t>, v ktorom je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	</a:t>
            </a:r>
            <a:r>
              <a:rPr lang="sk-SK" dirty="0" smtClean="0"/>
              <a:t>  viac </a:t>
            </a:r>
            <a:r>
              <a:rPr lang="sk-SK" dirty="0"/>
              <a:t>než stodvadsaťtisíc ľudí, ktorí </a:t>
            </a:r>
            <a:r>
              <a:rPr lang="sk-SK" dirty="0" smtClean="0"/>
              <a:t>nevedia </a:t>
            </a:r>
            <a:r>
              <a:rPr lang="sk-SK" dirty="0"/>
              <a:t>rozlišovať </a:t>
            </a:r>
            <a:r>
              <a:rPr lang="sk-SK" dirty="0" smtClean="0"/>
              <a:t>medzi </a:t>
            </a:r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           pravicou </a:t>
            </a:r>
            <a:r>
              <a:rPr lang="sk-SK" dirty="0"/>
              <a:t>a </a:t>
            </a:r>
            <a:r>
              <a:rPr lang="sk-SK" dirty="0" smtClean="0"/>
              <a:t>ľavicou a k </a:t>
            </a:r>
            <a:r>
              <a:rPr lang="sk-SK" dirty="0"/>
              <a:t>tomu množstvo </a:t>
            </a:r>
            <a:r>
              <a:rPr lang="sk-SK" dirty="0" smtClean="0"/>
              <a:t>zvierat?" </a:t>
            </a:r>
            <a:r>
              <a:rPr lang="en-US" dirty="0" smtClean="0"/>
              <a:t>(4</a:t>
            </a:r>
            <a:r>
              <a:rPr lang="sk-SK" dirty="0" smtClean="0"/>
              <a:t>,</a:t>
            </a:r>
            <a:r>
              <a:rPr lang="en-US" dirty="0" smtClean="0"/>
              <a:t>10-11)</a:t>
            </a:r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5612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OTÁZKY vzbudené </a:t>
            </a:r>
            <a:r>
              <a:rPr lang="sk-SK" b="1" i="1" dirty="0" err="1" smtClean="0"/>
              <a:t>Jon</a:t>
            </a:r>
            <a:endParaRPr lang="sk-SK" b="1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514116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sk-SK" sz="3200" b="1" dirty="0" smtClean="0">
                <a:solidFill>
                  <a:srgbClr val="002060"/>
                </a:solidFill>
              </a:rPr>
              <a:t>Čo</a:t>
            </a:r>
            <a:r>
              <a:rPr lang="sk-SK" sz="3200" dirty="0" smtClean="0"/>
              <a:t> sa nám poslucháčom Boh odkazuje cez proroka Jonáša?</a:t>
            </a:r>
          </a:p>
          <a:p>
            <a:pPr>
              <a:lnSpc>
                <a:spcPct val="150000"/>
              </a:lnSpc>
            </a:pPr>
            <a:r>
              <a:rPr lang="sk-SK" sz="3200" dirty="0"/>
              <a:t>Nie sú naše </a:t>
            </a:r>
            <a:r>
              <a:rPr lang="sk-SK" sz="3200" b="1" dirty="0">
                <a:solidFill>
                  <a:srgbClr val="002060"/>
                </a:solidFill>
              </a:rPr>
              <a:t>predstavy Boha </a:t>
            </a:r>
            <a:r>
              <a:rPr lang="sk-SK" sz="3200" dirty="0"/>
              <a:t>príliš zúžené?</a:t>
            </a:r>
          </a:p>
          <a:p>
            <a:pPr>
              <a:lnSpc>
                <a:spcPct val="150000"/>
              </a:lnSpc>
            </a:pPr>
            <a:r>
              <a:rPr lang="sk-SK" sz="3200" dirty="0" smtClean="0"/>
              <a:t>Nesnažíme sa Bohu </a:t>
            </a:r>
            <a:r>
              <a:rPr lang="sk-SK" sz="3200" b="1" dirty="0" smtClean="0">
                <a:solidFill>
                  <a:srgbClr val="002060"/>
                </a:solidFill>
              </a:rPr>
              <a:t>diktovať</a:t>
            </a:r>
            <a:r>
              <a:rPr lang="sk-SK" sz="3200" dirty="0" smtClean="0"/>
              <a:t>, čo má robiť?</a:t>
            </a:r>
          </a:p>
          <a:p>
            <a:pPr>
              <a:lnSpc>
                <a:spcPct val="150000"/>
              </a:lnSpc>
            </a:pPr>
            <a:r>
              <a:rPr lang="sk-SK" sz="3200" dirty="0" smtClean="0"/>
              <a:t>Snažíme sa pochopiť </a:t>
            </a:r>
            <a:r>
              <a:rPr lang="sk-SK" sz="3200" b="1" dirty="0" smtClean="0">
                <a:solidFill>
                  <a:srgbClr val="002060"/>
                </a:solidFill>
              </a:rPr>
              <a:t>Božie zámery</a:t>
            </a:r>
            <a:r>
              <a:rPr lang="sk-SK" sz="3200" dirty="0" smtClean="0"/>
              <a:t>, ktoré </a:t>
            </a:r>
            <a:r>
              <a:rPr lang="sk-SK" sz="3200" b="1" dirty="0" smtClean="0">
                <a:solidFill>
                  <a:srgbClr val="002060"/>
                </a:solidFill>
              </a:rPr>
              <a:t>presahujú</a:t>
            </a:r>
            <a:r>
              <a:rPr lang="sk-SK" sz="3200" dirty="0" smtClean="0"/>
              <a:t> tie naše?</a:t>
            </a:r>
          </a:p>
          <a:p>
            <a:pPr>
              <a:lnSpc>
                <a:spcPct val="150000"/>
              </a:lnSpc>
            </a:pPr>
            <a:r>
              <a:rPr lang="sk-SK" sz="3200" dirty="0" smtClean="0"/>
              <a:t>Aké máme </a:t>
            </a:r>
            <a:r>
              <a:rPr lang="sk-SK" sz="3200" b="1" dirty="0" smtClean="0">
                <a:solidFill>
                  <a:srgbClr val="002060"/>
                </a:solidFill>
              </a:rPr>
              <a:t>pocity z konania Boha</a:t>
            </a:r>
            <a:r>
              <a:rPr lang="sk-SK" sz="3200" dirty="0" smtClean="0"/>
              <a:t>?</a:t>
            </a:r>
          </a:p>
          <a:p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0371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Evanjelium podľa Jána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988" y="1600200"/>
            <a:ext cx="3550023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0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304800"/>
            <a:ext cx="8784976" cy="6248400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1800" b="1" dirty="0" smtClean="0"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b="1" dirty="0" smtClean="0">
                <a:cs typeface="Times New Roman" pitchFamily="18" charset="0"/>
              </a:rPr>
              <a:t>Jánovo evanjelium redigované v r. 90-100 po Kr.</a:t>
            </a:r>
            <a:endParaRPr lang="sk-SK" altLang="sk-SK" sz="1800" dirty="0" smtClean="0"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i="1" dirty="0" smtClean="0">
                <a:cs typeface="Times New Roman" pitchFamily="18" charset="0"/>
              </a:rPr>
              <a:t>(</a:t>
            </a:r>
            <a:r>
              <a:rPr lang="sk-SK" altLang="sk-SK" sz="1800" i="1" dirty="0" err="1" smtClean="0">
                <a:cs typeface="Times New Roman" pitchFamily="18" charset="0"/>
              </a:rPr>
              <a:t>lit</a:t>
            </a:r>
            <a:r>
              <a:rPr lang="sk-SK" altLang="sk-SK" sz="1800" i="1" dirty="0" smtClean="0">
                <a:cs typeface="Times New Roman" pitchFamily="18" charset="0"/>
              </a:rPr>
              <a:t>. druh</a:t>
            </a:r>
            <a:r>
              <a:rPr lang="sk-SK" altLang="sk-SK" sz="1800" i="1" dirty="0" smtClean="0"/>
              <a:t>:</a:t>
            </a:r>
            <a:r>
              <a:rPr lang="sk-SK" altLang="sk-SK" sz="1800" i="1" dirty="0" smtClean="0">
                <a:cs typeface="Times New Roman" pitchFamily="18" charset="0"/>
              </a:rPr>
              <a:t> </a:t>
            </a:r>
            <a:r>
              <a:rPr lang="sk-SK" altLang="sk-SK" sz="1800" b="1" i="1" dirty="0" smtClean="0">
                <a:cs typeface="Times New Roman" pitchFamily="18" charset="0"/>
              </a:rPr>
              <a:t>súdne </a:t>
            </a:r>
            <a:r>
              <a:rPr lang="sk-SK" altLang="sk-SK" sz="1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svedectvo</a:t>
            </a:r>
            <a:r>
              <a:rPr lang="sk-SK" altLang="sk-SK" sz="1800" i="1" dirty="0" smtClean="0">
                <a:cs typeface="Times New Roman" pitchFamily="18" charset="0"/>
              </a:rPr>
              <a:t> </a:t>
            </a:r>
            <a:r>
              <a:rPr lang="sk-SK" altLang="sk-SK" sz="1800" i="1" dirty="0" smtClean="0"/>
              <a:t>(</a:t>
            </a:r>
            <a:r>
              <a:rPr lang="sk-SK" altLang="sk-SK" sz="1800" dirty="0" smtClean="0"/>
              <a:t>martýria</a:t>
            </a:r>
            <a:r>
              <a:rPr lang="sk-SK" altLang="sk-SK" sz="1800" i="1" dirty="0" smtClean="0"/>
              <a:t>) </a:t>
            </a:r>
            <a:r>
              <a:rPr lang="sk-SK" altLang="sk-SK" sz="1800" b="1" i="1" dirty="0" smtClean="0">
                <a:cs typeface="Times New Roman" pitchFamily="18" charset="0"/>
              </a:rPr>
              <a:t>z procesu medzi Bohom a svetom</a:t>
            </a:r>
            <a:r>
              <a:rPr lang="sk-SK" altLang="sk-SK" sz="1800" i="1" dirty="0" smtClean="0">
                <a:cs typeface="Times New Roman" pitchFamily="18" charset="0"/>
              </a:rPr>
              <a:t>)</a:t>
            </a:r>
            <a:endParaRPr lang="sk-SK" altLang="sk-SK" sz="1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b="1" dirty="0" smtClean="0">
                <a:cs typeface="Times New Roman" pitchFamily="18" charset="0"/>
              </a:rPr>
              <a:t> </a:t>
            </a:r>
            <a:endParaRPr lang="sk-SK" altLang="sk-SK" sz="1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b="1" dirty="0" smtClean="0">
                <a:cs typeface="Times New Roman" pitchFamily="18" charset="0"/>
              </a:rPr>
              <a:t> Hymnický prológ</a:t>
            </a:r>
            <a:r>
              <a:rPr lang="sk-SK" altLang="sk-SK" sz="1800" dirty="0" smtClean="0">
                <a:cs typeface="Times New Roman" pitchFamily="18" charset="0"/>
              </a:rPr>
              <a:t> (1,1-18) – orientovaný na </a:t>
            </a:r>
            <a:r>
              <a:rPr lang="sk-SK" altLang="sk-SK" sz="1800" dirty="0" err="1" smtClean="0">
                <a:cs typeface="Times New Roman" pitchFamily="18" charset="0"/>
              </a:rPr>
              <a:t>protológiu</a:t>
            </a:r>
            <a:r>
              <a:rPr lang="sk-SK" altLang="sk-SK" sz="1800" dirty="0" smtClean="0">
                <a:cs typeface="Times New Roman" pitchFamily="18" charset="0"/>
              </a:rPr>
              <a:t> (</a:t>
            </a:r>
            <a:r>
              <a:rPr lang="sk-SK" altLang="sk-SK" sz="1800" dirty="0" err="1" smtClean="0">
                <a:cs typeface="Times New Roman" pitchFamily="18" charset="0"/>
              </a:rPr>
              <a:t>preexistenciu</a:t>
            </a:r>
            <a:r>
              <a:rPr lang="sk-SK" altLang="sk-SK" sz="1800" dirty="0" smtClean="0"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1800" b="1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b="1" dirty="0" smtClean="0">
                <a:cs typeface="Times New Roman" pitchFamily="18" charset="0"/>
              </a:rPr>
              <a:t>I</a:t>
            </a:r>
            <a:r>
              <a:rPr lang="sk-SK" altLang="sk-SK" sz="1800" dirty="0" smtClean="0">
                <a:cs typeface="Times New Roman" pitchFamily="18" charset="0"/>
              </a:rPr>
              <a:t>.  </a:t>
            </a:r>
            <a:r>
              <a:rPr lang="sk-SK" altLang="sk-SK" sz="1800" b="1" dirty="0" smtClean="0">
                <a:cs typeface="Times New Roman" pitchFamily="18" charset="0"/>
              </a:rPr>
              <a:t>Kniha </a:t>
            </a:r>
            <a:r>
              <a:rPr lang="sk-SK" altLang="sk-SK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ZNAMENÍ</a:t>
            </a:r>
            <a:r>
              <a:rPr lang="sk-SK" altLang="sk-SK" sz="1800" dirty="0" smtClean="0">
                <a:cs typeface="Times New Roman" pitchFamily="18" charset="0"/>
              </a:rPr>
              <a:t> (</a:t>
            </a:r>
            <a:r>
              <a:rPr lang="sk-SK" altLang="sk-SK" sz="1800" b="1" dirty="0" smtClean="0">
                <a:cs typeface="Times New Roman" pitchFamily="18" charset="0"/>
              </a:rPr>
              <a:t>1,19-12,50</a:t>
            </a:r>
            <a:r>
              <a:rPr lang="sk-SK" altLang="sk-SK" sz="1800" dirty="0" smtClean="0">
                <a:cs typeface="Times New Roman" pitchFamily="18" charset="0"/>
              </a:rPr>
              <a:t>) </a:t>
            </a:r>
            <a:r>
              <a:rPr lang="sk-SK" altLang="sk-SK" sz="1800" dirty="0" smtClean="0"/>
              <a:t>- </a:t>
            </a:r>
            <a:r>
              <a:rPr lang="sk-SK" altLang="sk-SK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Sedem</a:t>
            </a:r>
            <a:r>
              <a:rPr lang="sk-SK" altLang="sk-SK" sz="1800" b="1" i="1" dirty="0" smtClean="0">
                <a:cs typeface="Times New Roman" pitchFamily="18" charset="0"/>
              </a:rPr>
              <a:t> </a:t>
            </a:r>
            <a:r>
              <a:rPr lang="sk-SK" altLang="sk-SK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znamení</a:t>
            </a:r>
            <a:r>
              <a:rPr lang="sk-SK" altLang="sk-SK" sz="1800" dirty="0" smtClean="0">
                <a:cs typeface="Times New Roman" pitchFamily="18" charset="0"/>
              </a:rPr>
              <a:t> („</a:t>
            </a:r>
            <a:r>
              <a:rPr lang="sk-SK" altLang="sk-SK" sz="1800" i="1" dirty="0" smtClean="0">
                <a:cs typeface="Times New Roman" pitchFamily="18" charset="0"/>
              </a:rPr>
              <a:t>väčšie veci</a:t>
            </a:r>
            <a:r>
              <a:rPr lang="sk-SK" altLang="sk-SK" sz="1800" dirty="0" smtClean="0">
                <a:cs typeface="Times New Roman" pitchFamily="18" charset="0"/>
              </a:rPr>
              <a:t>“ 1,51)</a:t>
            </a:r>
            <a:endParaRPr lang="sk-SK" altLang="sk-SK" sz="18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dirty="0" smtClean="0"/>
              <a:t>                         </a:t>
            </a:r>
            <a:r>
              <a:rPr lang="sk-SK" altLang="sk-SK" sz="1800" dirty="0" smtClean="0">
                <a:cs typeface="Times New Roman" pitchFamily="18" charset="0"/>
              </a:rPr>
              <a:t>A) Svedok Ján a prví učeníci, </a:t>
            </a:r>
            <a:r>
              <a:rPr lang="sk-SK" altLang="sk-SK" sz="1800" b="1" i="1" dirty="0" smtClean="0">
                <a:cs typeface="Times New Roman" pitchFamily="18" charset="0"/>
              </a:rPr>
              <a:t>verejné</a:t>
            </a:r>
            <a:r>
              <a:rPr lang="sk-SK" altLang="sk-SK" sz="1800" dirty="0" smtClean="0">
                <a:cs typeface="Times New Roman" pitchFamily="18" charset="0"/>
              </a:rPr>
              <a:t> zjavenie (1,19-1,51)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dirty="0" smtClean="0"/>
              <a:t>                         </a:t>
            </a:r>
            <a:r>
              <a:rPr lang="sk-SK" altLang="sk-SK" sz="1800" dirty="0" smtClean="0">
                <a:cs typeface="Times New Roman" pitchFamily="18" charset="0"/>
              </a:rPr>
              <a:t>B) Z </a:t>
            </a:r>
            <a:r>
              <a:rPr lang="sk-SK" altLang="sk-SK" sz="1800" i="1" dirty="0" err="1" smtClean="0">
                <a:cs typeface="Times New Roman" pitchFamily="18" charset="0"/>
              </a:rPr>
              <a:t>Kány</a:t>
            </a:r>
            <a:r>
              <a:rPr lang="sk-SK" altLang="sk-SK" sz="1800" i="1" dirty="0" smtClean="0">
                <a:cs typeface="Times New Roman" pitchFamily="18" charset="0"/>
              </a:rPr>
              <a:t> do </a:t>
            </a:r>
            <a:r>
              <a:rPr lang="sk-SK" altLang="sk-SK" sz="1800" i="1" dirty="0" err="1" smtClean="0">
                <a:cs typeface="Times New Roman" pitchFamily="18" charset="0"/>
              </a:rPr>
              <a:t>Kány</a:t>
            </a:r>
            <a:r>
              <a:rPr lang="sk-SK" altLang="sk-SK" sz="1800" dirty="0" smtClean="0">
                <a:cs typeface="Times New Roman" pitchFamily="18" charset="0"/>
              </a:rPr>
              <a:t> (kap. 2-4) 1. a 2. znamenie tvorí inklúziu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dirty="0" smtClean="0"/>
              <a:t>		          </a:t>
            </a:r>
            <a:r>
              <a:rPr lang="sk-SK" altLang="sk-SK" sz="1800" dirty="0" smtClean="0">
                <a:cs typeface="Times New Roman" pitchFamily="18" charset="0"/>
              </a:rPr>
              <a:t>C) Ježiš a hlavné židovské sviatky (kap. 5-10)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		</a:t>
            </a:r>
            <a:r>
              <a:rPr lang="sk-SK" altLang="sk-SK" sz="1800" dirty="0" smtClean="0"/>
              <a:t>         </a:t>
            </a:r>
            <a:r>
              <a:rPr lang="sk-SK" altLang="sk-SK" sz="1800" dirty="0" smtClean="0">
                <a:cs typeface="Times New Roman" pitchFamily="18" charset="0"/>
              </a:rPr>
              <a:t> D) Blíži sa hodina slávy (kap. 11-12)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i="1" dirty="0" smtClean="0">
                <a:cs typeface="Times New Roman" pitchFamily="18" charset="0"/>
              </a:rPr>
              <a:t>Záver</a:t>
            </a:r>
            <a:r>
              <a:rPr lang="sk-SK" altLang="sk-SK" sz="1800" dirty="0" smtClean="0">
                <a:cs typeface="Times New Roman" pitchFamily="18" charset="0"/>
              </a:rPr>
              <a:t>– zhodnotenie Ježišovej činnosti:</a:t>
            </a:r>
            <a:r>
              <a:rPr lang="sk-SK" altLang="sk-SK" sz="1800" dirty="0" smtClean="0"/>
              <a:t> </a:t>
            </a:r>
            <a:r>
              <a:rPr lang="sk-SK" altLang="sk-SK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znamenia</a:t>
            </a:r>
            <a:r>
              <a:rPr lang="sk-SK" altLang="sk-SK" sz="1800" dirty="0" smtClean="0">
                <a:cs typeface="Times New Roman" pitchFamily="18" charset="0"/>
              </a:rPr>
              <a:t> (12,36b-43) a </a:t>
            </a:r>
            <a:r>
              <a:rPr lang="sk-SK" altLang="sk-SK" sz="1800" b="1" i="1" dirty="0" smtClean="0">
                <a:cs typeface="Times New Roman" pitchFamily="18" charset="0"/>
              </a:rPr>
              <a:t>prejavy</a:t>
            </a:r>
            <a:r>
              <a:rPr lang="sk-SK" altLang="sk-SK" sz="1800" dirty="0" smtClean="0">
                <a:cs typeface="Times New Roman" pitchFamily="18" charset="0"/>
              </a:rPr>
              <a:t> (12, 44-50)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b="1" dirty="0" smtClean="0">
                <a:cs typeface="Times New Roman" pitchFamily="18" charset="0"/>
              </a:rPr>
              <a:t> </a:t>
            </a:r>
            <a:endParaRPr lang="sk-SK" altLang="sk-SK" sz="1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b="1" dirty="0" smtClean="0">
                <a:cs typeface="Times New Roman" pitchFamily="18" charset="0"/>
              </a:rPr>
              <a:t>II.  Kniha </a:t>
            </a:r>
            <a:r>
              <a:rPr lang="sk-SK" altLang="sk-SK" sz="1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SLÁVY</a:t>
            </a:r>
            <a:r>
              <a:rPr lang="sk-SK" altLang="sk-SK" sz="1800" dirty="0" smtClean="0">
                <a:cs typeface="Times New Roman" pitchFamily="18" charset="0"/>
              </a:rPr>
              <a:t> (hodiny)</a:t>
            </a:r>
            <a:r>
              <a:rPr lang="sk-SK" altLang="sk-SK" sz="1800" b="1" dirty="0" smtClean="0">
                <a:cs typeface="Times New Roman" pitchFamily="18" charset="0"/>
              </a:rPr>
              <a:t> </a:t>
            </a:r>
            <a:r>
              <a:rPr lang="sk-SK" altLang="sk-SK" sz="1800" dirty="0" smtClean="0">
                <a:cs typeface="Times New Roman" pitchFamily="18" charset="0"/>
              </a:rPr>
              <a:t>(</a:t>
            </a:r>
            <a:r>
              <a:rPr lang="sk-SK" altLang="sk-SK" sz="1800" b="1" dirty="0" smtClean="0">
                <a:cs typeface="Times New Roman" pitchFamily="18" charset="0"/>
              </a:rPr>
              <a:t>13,1-20,31</a:t>
            </a:r>
            <a:r>
              <a:rPr lang="sk-SK" altLang="sk-SK" sz="1800" dirty="0" smtClean="0">
                <a:cs typeface="Times New Roman" pitchFamily="18" charset="0"/>
              </a:rPr>
              <a:t>)         </a:t>
            </a:r>
            <a:endParaRPr lang="sk-SK" altLang="sk-SK" sz="18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dirty="0" smtClean="0"/>
              <a:t>                          </a:t>
            </a:r>
            <a:r>
              <a:rPr lang="sk-SK" altLang="sk-SK" sz="1800" dirty="0" smtClean="0">
                <a:cs typeface="Times New Roman" pitchFamily="18" charset="0"/>
              </a:rPr>
              <a:t>A) Ježišova služba a zjavenie v</a:t>
            </a:r>
            <a:r>
              <a:rPr lang="sk-SK" altLang="sk-SK" sz="1800" b="1" i="1" dirty="0" smtClean="0">
                <a:cs typeface="Times New Roman" pitchFamily="18" charset="0"/>
              </a:rPr>
              <a:t> hornej izbe</a:t>
            </a:r>
            <a:r>
              <a:rPr lang="sk-SK" altLang="sk-SK" sz="1800" dirty="0" smtClean="0">
                <a:cs typeface="Times New Roman" pitchFamily="18" charset="0"/>
              </a:rPr>
              <a:t> (13,1-17,26)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	</a:t>
            </a:r>
            <a:r>
              <a:rPr lang="sk-SK" altLang="sk-SK" sz="1800" dirty="0" smtClean="0"/>
              <a:t>                      </a:t>
            </a:r>
            <a:r>
              <a:rPr lang="sk-SK" altLang="sk-SK" sz="1800" dirty="0" smtClean="0">
                <a:cs typeface="Times New Roman" pitchFamily="18" charset="0"/>
              </a:rPr>
              <a:t> B) Umučenie medzi </a:t>
            </a:r>
            <a:r>
              <a:rPr lang="sk-SK" altLang="sk-SK" sz="1800" b="1" i="1" dirty="0" smtClean="0">
                <a:cs typeface="Times New Roman" pitchFamily="18" charset="0"/>
              </a:rPr>
              <a:t>dvoma záhradami </a:t>
            </a:r>
            <a:r>
              <a:rPr lang="sk-SK" altLang="sk-SK" sz="1800" dirty="0" smtClean="0">
                <a:cs typeface="Times New Roman" pitchFamily="18" charset="0"/>
              </a:rPr>
              <a:t>(18,1-19,42)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		</a:t>
            </a:r>
            <a:r>
              <a:rPr lang="sk-SK" altLang="sk-SK" sz="1800" dirty="0" smtClean="0"/>
              <a:t>          </a:t>
            </a:r>
            <a:r>
              <a:rPr lang="sk-SK" altLang="sk-SK" sz="1800" dirty="0" smtClean="0">
                <a:cs typeface="Times New Roman" pitchFamily="18" charset="0"/>
              </a:rPr>
              <a:t> C) Zjavenia zmŕtvychvstalého (20,1-29) Dva </a:t>
            </a:r>
            <a:r>
              <a:rPr lang="sk-SK" altLang="sk-SK" sz="1800" i="1" dirty="0" err="1" smtClean="0">
                <a:cs typeface="Times New Roman" pitchFamily="18" charset="0"/>
              </a:rPr>
              <a:t>diptychy</a:t>
            </a:r>
            <a:endParaRPr lang="sk-SK" altLang="sk-SK" sz="1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	</a:t>
            </a:r>
            <a:r>
              <a:rPr lang="sk-SK" altLang="sk-SK" sz="1800" i="1" dirty="0" smtClean="0">
                <a:cs typeface="Times New Roman" pitchFamily="18" charset="0"/>
              </a:rPr>
              <a:t>Záver</a:t>
            </a:r>
            <a:r>
              <a:rPr lang="sk-SK" altLang="sk-SK" sz="1800" dirty="0" smtClean="0">
                <a:cs typeface="Times New Roman" pitchFamily="18" charset="0"/>
              </a:rPr>
              <a:t> celej knihy </a:t>
            </a:r>
            <a:r>
              <a:rPr lang="sk-SK" altLang="sk-SK" sz="1800" dirty="0" smtClean="0"/>
              <a:t>(</a:t>
            </a:r>
            <a:r>
              <a:rPr lang="sk-SK" altLang="sk-SK" sz="1800" dirty="0" smtClean="0">
                <a:cs typeface="Times New Roman" pitchFamily="18" charset="0"/>
              </a:rPr>
              <a:t>20,30-31</a:t>
            </a:r>
            <a:r>
              <a:rPr lang="sk-SK" altLang="sk-SK" sz="1800" dirty="0" smtClean="0"/>
              <a:t>)</a:t>
            </a:r>
            <a:r>
              <a:rPr lang="sk-SK" altLang="sk-SK" sz="1800" dirty="0" smtClean="0">
                <a:cs typeface="Times New Roman" pitchFamily="18" charset="0"/>
              </a:rPr>
              <a:t> – postupné zjavenie Syna ľudom, aby mali život.</a:t>
            </a:r>
            <a:endParaRPr lang="sk-SK" altLang="sk-SK" sz="18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12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b="1" dirty="0" smtClean="0">
                <a:cs typeface="Times New Roman" pitchFamily="18" charset="0"/>
              </a:rPr>
              <a:t> Naratívny epilóg</a:t>
            </a:r>
            <a:r>
              <a:rPr lang="sk-SK" altLang="sk-SK" sz="1800" dirty="0" smtClean="0">
                <a:cs typeface="Times New Roman" pitchFamily="18" charset="0"/>
              </a:rPr>
              <a:t> </a:t>
            </a:r>
            <a:r>
              <a:rPr lang="sk-SK" altLang="sk-SK" sz="1800" dirty="0" smtClean="0"/>
              <a:t>(</a:t>
            </a:r>
            <a:r>
              <a:rPr lang="sk-SK" altLang="sk-SK" sz="1800" dirty="0" smtClean="0">
                <a:cs typeface="Times New Roman" pitchFamily="18" charset="0"/>
              </a:rPr>
              <a:t>21,1-25</a:t>
            </a:r>
            <a:r>
              <a:rPr lang="sk-SK" altLang="sk-SK" sz="1800" dirty="0" smtClean="0"/>
              <a:t>)</a:t>
            </a:r>
            <a:r>
              <a:rPr lang="sk-SK" altLang="sk-SK" sz="1800" dirty="0" smtClean="0">
                <a:cs typeface="Times New Roman" pitchFamily="18" charset="0"/>
              </a:rPr>
              <a:t> – orientovaný na históriu cirkvi a </a:t>
            </a:r>
            <a:r>
              <a:rPr lang="sk-SK" altLang="sk-SK" sz="1800" b="1" i="1" dirty="0" err="1" smtClean="0">
                <a:cs typeface="Times New Roman" pitchFamily="18" charset="0"/>
              </a:rPr>
              <a:t>ekleziológiu</a:t>
            </a:r>
            <a:r>
              <a:rPr lang="sk-SK" altLang="sk-SK" sz="1800" dirty="0" smtClean="0">
                <a:cs typeface="Times New Roman" pitchFamily="18" charset="0"/>
              </a:rPr>
              <a:t> – </a:t>
            </a:r>
            <a:r>
              <a:rPr lang="sk-SK" altLang="sk-SK" sz="1800" b="1" i="1" dirty="0" smtClean="0">
                <a:solidFill>
                  <a:srgbClr val="990000"/>
                </a:solidFill>
                <a:cs typeface="Times New Roman" pitchFamily="18" charset="0"/>
              </a:rPr>
              <a:t>Ježiš </a:t>
            </a:r>
            <a:endParaRPr lang="sk-SK" altLang="sk-SK" sz="1800" b="1" i="1" dirty="0" smtClean="0">
              <a:solidFill>
                <a:srgbClr val="99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b="1" i="1" dirty="0" smtClean="0">
                <a:solidFill>
                  <a:srgbClr val="990000"/>
                </a:solidFill>
              </a:rPr>
              <a:t>                                                 </a:t>
            </a:r>
            <a:r>
              <a:rPr lang="sk-SK" altLang="sk-SK" sz="1800" b="1" i="1" dirty="0" smtClean="0">
                <a:solidFill>
                  <a:srgbClr val="990000"/>
                </a:solidFill>
                <a:cs typeface="Times New Roman" pitchFamily="18" charset="0"/>
              </a:rPr>
              <a:t>„pokračuje“  v Petrovi.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 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1800" dirty="0" smtClean="0"/>
          </a:p>
        </p:txBody>
      </p:sp>
    </p:spTree>
    <p:extLst>
      <p:ext uri="{BB962C8B-B14F-4D97-AF65-F5344CB8AC3E}">
        <p14:creationId xmlns:p14="http://schemas.microsoft.com/office/powerpoint/2010/main" val="184658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375320"/>
          </a:xfrm>
        </p:spPr>
        <p:txBody>
          <a:bodyPr>
            <a:normAutofit fontScale="90000"/>
          </a:bodyPr>
          <a:lstStyle/>
          <a:p>
            <a:pPr algn="ctr"/>
            <a:r>
              <a:rPr lang="sk-SK" dirty="0" smtClean="0"/>
              <a:t>„Iná </a:t>
            </a:r>
            <a:r>
              <a:rPr lang="sk-SK" dirty="0" err="1" smtClean="0"/>
              <a:t>kristológia</a:t>
            </a:r>
            <a:r>
              <a:rPr lang="sk-SK" dirty="0" smtClean="0"/>
              <a:t>“ v </a:t>
            </a:r>
            <a:r>
              <a:rPr lang="sk-SK" dirty="0" err="1" smtClean="0"/>
              <a:t>Jn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052736"/>
            <a:ext cx="9036496" cy="5688632"/>
          </a:xfrm>
        </p:spPr>
        <p:txBody>
          <a:bodyPr>
            <a:noAutofit/>
          </a:bodyPr>
          <a:lstStyle/>
          <a:p>
            <a:r>
              <a:rPr lang="sk-SK" sz="2000" dirty="0"/>
              <a:t>Rozhodujúce v Jánovom evanjeliu je to, ako Ježiš zjavuje sám seba. Deje sa to väčšími vecami (</a:t>
            </a:r>
            <a:r>
              <a:rPr lang="sk-SK" sz="2000" dirty="0" err="1"/>
              <a:t>t.j</a:t>
            </a:r>
            <a:r>
              <a:rPr lang="sk-SK" sz="2000" dirty="0"/>
              <a:t>. </a:t>
            </a:r>
            <a:r>
              <a:rPr lang="sk-SK" sz="2000" b="1" dirty="0" smtClean="0"/>
              <a:t>SEDEM znamení </a:t>
            </a:r>
            <a:r>
              <a:rPr lang="sk-SK" sz="2000" dirty="0" smtClean="0"/>
              <a:t>- zázrakmi) ale aj </a:t>
            </a:r>
            <a:r>
              <a:rPr lang="sk-SK" sz="2000" dirty="0"/>
              <a:t>výrokmi </a:t>
            </a:r>
            <a:r>
              <a:rPr lang="sk-SK" sz="2000" dirty="0" smtClean="0"/>
              <a:t>typu: </a:t>
            </a:r>
            <a:r>
              <a:rPr lang="sk-SK" sz="2000" i="1" dirty="0"/>
              <a:t>Ja </a:t>
            </a:r>
            <a:r>
              <a:rPr lang="sk-SK" sz="2000" i="1" dirty="0" smtClean="0"/>
              <a:t>som </a:t>
            </a:r>
            <a:r>
              <a:rPr lang="sk-SK" sz="2000" dirty="0" smtClean="0"/>
              <a:t>ale tiež cez početné variácie </a:t>
            </a:r>
            <a:r>
              <a:rPr lang="sk-SK" sz="2000" b="1" dirty="0" smtClean="0"/>
              <a:t>SIEDMYCH metaforických výrokov</a:t>
            </a:r>
            <a:r>
              <a:rPr lang="sk-SK" sz="2000" dirty="0" smtClean="0"/>
              <a:t>: </a:t>
            </a:r>
            <a:r>
              <a:rPr lang="sk-SK" sz="2000" b="1" i="1" dirty="0" smtClean="0">
                <a:solidFill>
                  <a:srgbClr val="C00000"/>
                </a:solidFill>
              </a:rPr>
              <a:t>Ja som chlieb života ... svetlo sveta</a:t>
            </a:r>
            <a:r>
              <a:rPr lang="sk-SK" sz="2000" b="1" dirty="0" smtClean="0">
                <a:solidFill>
                  <a:srgbClr val="C00000"/>
                </a:solidFill>
              </a:rPr>
              <a:t>..</a:t>
            </a:r>
            <a:r>
              <a:rPr lang="sk-SK" sz="2000" b="1" i="1" dirty="0" smtClean="0">
                <a:solidFill>
                  <a:srgbClr val="C00000"/>
                </a:solidFill>
              </a:rPr>
              <a:t>. </a:t>
            </a:r>
            <a:r>
              <a:rPr lang="sk-SK" sz="2000" b="1" i="1" dirty="0">
                <a:solidFill>
                  <a:srgbClr val="C00000"/>
                </a:solidFill>
              </a:rPr>
              <a:t>b</a:t>
            </a:r>
            <a:r>
              <a:rPr lang="sk-SK" sz="2000" b="1" i="1" dirty="0" smtClean="0">
                <a:solidFill>
                  <a:srgbClr val="C00000"/>
                </a:solidFill>
              </a:rPr>
              <a:t>rána k ovciam... </a:t>
            </a:r>
            <a:r>
              <a:rPr lang="sk-SK" sz="2000" b="1" i="1" dirty="0">
                <a:solidFill>
                  <a:srgbClr val="C00000"/>
                </a:solidFill>
              </a:rPr>
              <a:t>vzkriesenie a život </a:t>
            </a:r>
            <a:r>
              <a:rPr lang="sk-SK" sz="2000" b="1" i="1" dirty="0" smtClean="0">
                <a:solidFill>
                  <a:srgbClr val="C00000"/>
                </a:solidFill>
              </a:rPr>
              <a:t>... dobrý pastier ... </a:t>
            </a:r>
            <a:r>
              <a:rPr lang="sk-SK" sz="2000" b="1" i="1" dirty="0">
                <a:solidFill>
                  <a:srgbClr val="C00000"/>
                </a:solidFill>
              </a:rPr>
              <a:t>c</a:t>
            </a:r>
            <a:r>
              <a:rPr lang="sk-SK" sz="2000" b="1" i="1" dirty="0" smtClean="0">
                <a:solidFill>
                  <a:srgbClr val="C00000"/>
                </a:solidFill>
              </a:rPr>
              <a:t>esta, pravda a život ... </a:t>
            </a:r>
            <a:r>
              <a:rPr lang="sk-SK" sz="2000" b="1" i="1" dirty="0">
                <a:solidFill>
                  <a:srgbClr val="C00000"/>
                </a:solidFill>
              </a:rPr>
              <a:t>p</a:t>
            </a:r>
            <a:r>
              <a:rPr lang="sk-SK" sz="2000" b="1" i="1" dirty="0" smtClean="0">
                <a:solidFill>
                  <a:srgbClr val="C00000"/>
                </a:solidFill>
              </a:rPr>
              <a:t>ravý vinič</a:t>
            </a:r>
            <a:r>
              <a:rPr lang="sk-SK" sz="2000" b="1" dirty="0" smtClean="0">
                <a:solidFill>
                  <a:srgbClr val="C00000"/>
                </a:solidFill>
              </a:rPr>
              <a:t>. </a:t>
            </a:r>
            <a:r>
              <a:rPr lang="sk-SK" sz="2000" dirty="0" smtClean="0"/>
              <a:t>Tieto </a:t>
            </a:r>
            <a:r>
              <a:rPr lang="sk-SK" sz="2000" dirty="0"/>
              <a:t>metafory </a:t>
            </a:r>
            <a:r>
              <a:rPr lang="sk-SK" sz="2000" dirty="0" smtClean="0"/>
              <a:t>prevyšujú </a:t>
            </a:r>
            <a:r>
              <a:rPr lang="sk-SK" sz="2000" dirty="0" err="1"/>
              <a:t>kristológiu</a:t>
            </a:r>
            <a:r>
              <a:rPr lang="sk-SK" sz="2000" dirty="0"/>
              <a:t> viazanú na </a:t>
            </a:r>
            <a:r>
              <a:rPr lang="sk-SK" sz="2000" dirty="0" smtClean="0"/>
              <a:t>tradičné </a:t>
            </a:r>
            <a:r>
              <a:rPr lang="sk-SK" sz="2000" dirty="0"/>
              <a:t>tituly </a:t>
            </a:r>
            <a:r>
              <a:rPr lang="sk-SK" sz="2000" dirty="0" smtClean="0"/>
              <a:t>práve cez svoju účinnú </a:t>
            </a:r>
            <a:r>
              <a:rPr lang="sk-SK" sz="2000" b="1" dirty="0" err="1" smtClean="0"/>
              <a:t>kristológiu</a:t>
            </a:r>
            <a:r>
              <a:rPr lang="sk-SK" sz="2000" b="1" dirty="0" smtClean="0"/>
              <a:t> </a:t>
            </a:r>
            <a:r>
              <a:rPr lang="sk-SK" sz="2000" b="1" dirty="0"/>
              <a:t>v </a:t>
            </a:r>
            <a:r>
              <a:rPr lang="sk-SK" sz="2000" b="1" cap="all" dirty="0" smtClean="0">
                <a:solidFill>
                  <a:srgbClr val="FF0000"/>
                </a:solidFill>
              </a:rPr>
              <a:t>obrazoch</a:t>
            </a:r>
            <a:r>
              <a:rPr lang="sk-SK" sz="2000" b="1" dirty="0" smtClean="0"/>
              <a:t> (</a:t>
            </a:r>
            <a:r>
              <a:rPr lang="sk-SK" sz="2000" i="1" dirty="0" err="1" smtClean="0"/>
              <a:t>Bilderchristologie</a:t>
            </a:r>
            <a:r>
              <a:rPr lang="sk-SK" sz="2000" b="1" dirty="0" smtClean="0"/>
              <a:t>) odkazujúcich na to, čo v Kristovi dosahujeme.</a:t>
            </a:r>
            <a:endParaRPr lang="sk-SK" sz="2000" dirty="0"/>
          </a:p>
          <a:p>
            <a:pPr marL="0" indent="0">
              <a:buNone/>
            </a:pPr>
            <a:endParaRPr lang="sk-SK" sz="800" dirty="0"/>
          </a:p>
          <a:p>
            <a:r>
              <a:rPr lang="sk-SK" sz="2000" dirty="0" smtClean="0"/>
              <a:t>Všetkými týmito obrazmi sa </a:t>
            </a:r>
            <a:r>
              <a:rPr lang="sk-SK" sz="2000" dirty="0" err="1" smtClean="0"/>
              <a:t>Zjavovateľ</a:t>
            </a:r>
            <a:r>
              <a:rPr lang="sk-SK" sz="2000" dirty="0" smtClean="0"/>
              <a:t> – Ježiš Kristus definuje spôsobom, ktorý presahuje tradičné úlohy vykupiteľa a </a:t>
            </a:r>
            <a:r>
              <a:rPr lang="sk-SK" sz="2000" dirty="0" err="1" smtClean="0"/>
              <a:t>zjavovateľa</a:t>
            </a:r>
            <a:r>
              <a:rPr lang="sk-SK" sz="2000" dirty="0" smtClean="0"/>
              <a:t>. Tým pádom sa práve v stretnutí a prijatí Ježiša rozhodne o spáse alebo odsúdení. </a:t>
            </a:r>
            <a:r>
              <a:rPr lang="sk-SK" sz="2000" i="1" dirty="0" smtClean="0"/>
              <a:t>Život</a:t>
            </a:r>
            <a:r>
              <a:rPr lang="sk-SK" sz="2000" dirty="0" smtClean="0"/>
              <a:t>, ktorý Ježiš v prítomnom čase sprostredkuje, nemôže byť ničím prekonaný a </a:t>
            </a:r>
            <a:r>
              <a:rPr lang="sk-SK" sz="2000" i="1" dirty="0" smtClean="0"/>
              <a:t>spása</a:t>
            </a:r>
            <a:r>
              <a:rPr lang="sk-SK" sz="2000" dirty="0" smtClean="0"/>
              <a:t>, ktorú sprostredkuje, nemôže byť súdom odvolaná, lebo je konečná. Ide o </a:t>
            </a:r>
            <a:r>
              <a:rPr lang="sk-SK" sz="2000" b="1" dirty="0" smtClean="0"/>
              <a:t>eschatologickú spásu </a:t>
            </a:r>
            <a:r>
              <a:rPr lang="sk-SK" sz="2000" dirty="0" smtClean="0"/>
              <a:t>zjavenú a darovanú </a:t>
            </a:r>
            <a:r>
              <a:rPr lang="sk-SK" sz="2000" b="1" dirty="0" smtClean="0"/>
              <a:t>uprostred času</a:t>
            </a:r>
            <a:r>
              <a:rPr lang="sk-SK" sz="2000" dirty="0" smtClean="0"/>
              <a:t>, ktorá sa teologicky bežne označuje ako </a:t>
            </a:r>
            <a:r>
              <a:rPr lang="sk-SK" sz="2000" i="1" dirty="0" smtClean="0"/>
              <a:t>realizovaná</a:t>
            </a:r>
            <a:r>
              <a:rPr lang="sk-SK" sz="2000" dirty="0" smtClean="0"/>
              <a:t>, či </a:t>
            </a:r>
            <a:r>
              <a:rPr lang="sk-SK" sz="2000" i="1" dirty="0" smtClean="0"/>
              <a:t>otvorená eschatológia</a:t>
            </a:r>
            <a:r>
              <a:rPr lang="sk-SK" sz="2000" dirty="0" smtClean="0"/>
              <a:t> (</a:t>
            </a:r>
            <a:r>
              <a:rPr lang="sk-SK" sz="2000" b="1" i="1" dirty="0" err="1" smtClean="0"/>
              <a:t>realized</a:t>
            </a:r>
            <a:r>
              <a:rPr lang="sk-SK" sz="2000" b="1" i="1" dirty="0" smtClean="0"/>
              <a:t> or </a:t>
            </a:r>
            <a:r>
              <a:rPr lang="sk-SK" sz="2000" b="1" i="1" dirty="0" err="1" smtClean="0"/>
              <a:t>inaugurated</a:t>
            </a:r>
            <a:r>
              <a:rPr lang="sk-SK" sz="2000" b="1" i="1" dirty="0" smtClean="0"/>
              <a:t> </a:t>
            </a:r>
            <a:r>
              <a:rPr lang="sk-SK" sz="2000" b="1" i="1" dirty="0" err="1" smtClean="0"/>
              <a:t>eschatology</a:t>
            </a:r>
            <a:r>
              <a:rPr lang="sk-SK" sz="2000" dirty="0" smtClean="0"/>
              <a:t>). Napr. </a:t>
            </a:r>
            <a:r>
              <a:rPr lang="sk-SK" sz="2000" i="1" dirty="0" smtClean="0"/>
              <a:t>Kto je moje telo...,</a:t>
            </a:r>
            <a:r>
              <a:rPr lang="sk-SK" sz="2000" i="1" dirty="0" smtClean="0">
                <a:solidFill>
                  <a:srgbClr val="C00000"/>
                </a:solidFill>
              </a:rPr>
              <a:t> </a:t>
            </a:r>
            <a:r>
              <a:rPr lang="sk-SK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</a:t>
            </a:r>
            <a:r>
              <a:rPr lang="sk-SK" sz="2000" i="1" dirty="0" smtClean="0">
                <a:solidFill>
                  <a:srgbClr val="C00000"/>
                </a:solidFill>
              </a:rPr>
              <a:t> večný život </a:t>
            </a:r>
            <a:r>
              <a:rPr lang="sk-SK" sz="2000" i="1" dirty="0" smtClean="0"/>
              <a:t>(už teraz). Kto v neho verí,</a:t>
            </a:r>
            <a:r>
              <a:rPr lang="sk-SK" sz="2000" b="1" i="1" dirty="0" smtClean="0">
                <a:solidFill>
                  <a:srgbClr val="C00000"/>
                </a:solidFill>
              </a:rPr>
              <a:t> nie je </a:t>
            </a:r>
            <a:r>
              <a:rPr lang="sk-SK" sz="2000" i="1" dirty="0" smtClean="0"/>
              <a:t>súdený, kto neverí, už </a:t>
            </a:r>
            <a:r>
              <a:rPr lang="sk-SK" sz="2000" b="1" i="1" dirty="0" smtClean="0">
                <a:solidFill>
                  <a:srgbClr val="C00000"/>
                </a:solidFill>
              </a:rPr>
              <a:t>je</a:t>
            </a:r>
            <a:r>
              <a:rPr lang="sk-SK" sz="2000" i="1" dirty="0" smtClean="0"/>
              <a:t> odsúdený... Kto počúva moje slovo a verí tomu, ktorý ma poslal</a:t>
            </a:r>
            <a:r>
              <a:rPr lang="sk-SK" sz="2000" b="1" i="1" dirty="0" smtClean="0">
                <a:solidFill>
                  <a:srgbClr val="C00000"/>
                </a:solidFill>
              </a:rPr>
              <a:t>, má večný život.</a:t>
            </a:r>
            <a:endParaRPr lang="sk-SK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9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err="1" smtClean="0"/>
              <a:t>Kristológia</a:t>
            </a:r>
            <a:r>
              <a:rPr lang="sk-SK" dirty="0" smtClean="0"/>
              <a:t> POSLANIA v </a:t>
            </a:r>
            <a:r>
              <a:rPr lang="sk-SK" dirty="0" err="1" smtClean="0"/>
              <a:t>Jn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Ježiš je vyslanec, resp. </a:t>
            </a:r>
            <a:r>
              <a:rPr lang="sk-SK" dirty="0" smtClean="0"/>
              <a:t>posol </a:t>
            </a:r>
            <a:r>
              <a:rPr lang="sk-SK" dirty="0"/>
              <a:t>poslaný od Otca (v </a:t>
            </a:r>
            <a:r>
              <a:rPr lang="sk-SK" i="1" dirty="0" err="1"/>
              <a:t>Jn</a:t>
            </a:r>
            <a:r>
              <a:rPr lang="sk-SK" dirty="0"/>
              <a:t> Ježiš označuje najčastejšie </a:t>
            </a:r>
            <a:r>
              <a:rPr lang="sk-SK" b="1" dirty="0"/>
              <a:t>Otca</a:t>
            </a:r>
            <a:r>
              <a:rPr lang="sk-SK" dirty="0"/>
              <a:t>, ako toho, </a:t>
            </a:r>
            <a:r>
              <a:rPr lang="sk-SK" i="1" dirty="0"/>
              <a:t>ktorý </a:t>
            </a:r>
            <a:r>
              <a:rPr lang="sk-SK" dirty="0"/>
              <a:t>ho</a:t>
            </a:r>
            <a:r>
              <a:rPr lang="sk-SK" b="1" i="1" dirty="0"/>
              <a:t> poslal</a:t>
            </a:r>
            <a:r>
              <a:rPr lang="sk-SK" i="1" dirty="0"/>
              <a:t> (</a:t>
            </a:r>
            <a:r>
              <a:rPr lang="sk-SK" i="1" dirty="0" err="1"/>
              <a:t>Jn</a:t>
            </a:r>
            <a:r>
              <a:rPr lang="sk-SK" i="1" dirty="0"/>
              <a:t> 1,33; 5,37; 6,44; 7,28; 8,16.18.26.29; 12,49); </a:t>
            </a:r>
            <a:r>
              <a:rPr lang="sk-SK" b="1" i="1" dirty="0"/>
              <a:t>poslal si ma </a:t>
            </a:r>
            <a:r>
              <a:rPr lang="sk-SK" i="1" dirty="0"/>
              <a:t>(11,42;17,3.8.18.21.23.25</a:t>
            </a:r>
            <a:r>
              <a:rPr lang="sk-SK" dirty="0"/>
              <a:t>);  </a:t>
            </a:r>
            <a:r>
              <a:rPr lang="sk-SK" b="1" i="1" dirty="0"/>
              <a:t>poslal </a:t>
            </a:r>
            <a:r>
              <a:rPr lang="sk-SK" i="1" dirty="0"/>
              <a:t> (3,17.34; 5,38; 6,29.57; 7,29; 8,42; 10,36</a:t>
            </a:r>
            <a:r>
              <a:rPr lang="sk-SK" i="1" dirty="0" smtClean="0"/>
              <a:t>).</a:t>
            </a:r>
          </a:p>
          <a:p>
            <a:r>
              <a:rPr lang="sk-SK" dirty="0" smtClean="0"/>
              <a:t>Celkovo </a:t>
            </a:r>
            <a:r>
              <a:rPr lang="sk-SK" dirty="0"/>
              <a:t>sa až </a:t>
            </a:r>
            <a:r>
              <a:rPr lang="sk-SK" b="1" dirty="0"/>
              <a:t>46-krát</a:t>
            </a:r>
            <a:r>
              <a:rPr lang="sk-SK" dirty="0"/>
              <a:t> používa v </a:t>
            </a:r>
            <a:r>
              <a:rPr lang="sk-SK" dirty="0" err="1"/>
              <a:t>Jn</a:t>
            </a:r>
            <a:r>
              <a:rPr lang="sk-SK" dirty="0"/>
              <a:t> </a:t>
            </a:r>
            <a:r>
              <a:rPr lang="sk-SK" dirty="0" smtClean="0"/>
              <a:t>sloveso </a:t>
            </a:r>
            <a:r>
              <a:rPr lang="sk-SK" b="1" i="1" dirty="0"/>
              <a:t>poslať</a:t>
            </a:r>
            <a:r>
              <a:rPr lang="sk-SK" dirty="0"/>
              <a:t> </a:t>
            </a:r>
            <a:r>
              <a:rPr lang="sk-SK" dirty="0" err="1"/>
              <a:t>gr</a:t>
            </a:r>
            <a:r>
              <a:rPr lang="sk-SK" dirty="0"/>
              <a:t>. </a:t>
            </a:r>
            <a:r>
              <a:rPr lang="sk-SK" i="1" dirty="0" err="1"/>
              <a:t>pempó</a:t>
            </a:r>
            <a:r>
              <a:rPr lang="sk-SK" dirty="0"/>
              <a:t>). K tomu sa viaže aj statické sloveso </a:t>
            </a:r>
            <a:r>
              <a:rPr lang="sk-SK" b="1" i="1" dirty="0"/>
              <a:t>prebývať</a:t>
            </a:r>
            <a:r>
              <a:rPr lang="sk-SK" i="1" dirty="0"/>
              <a:t>, </a:t>
            </a:r>
            <a:r>
              <a:rPr lang="sk-SK" b="1" i="1" dirty="0"/>
              <a:t>ostávať</a:t>
            </a:r>
            <a:r>
              <a:rPr lang="sk-SK" dirty="0"/>
              <a:t> </a:t>
            </a:r>
            <a:r>
              <a:rPr lang="sk-SK" dirty="0" smtClean="0"/>
              <a:t>(</a:t>
            </a:r>
            <a:r>
              <a:rPr lang="sk-SK" dirty="0" err="1" smtClean="0"/>
              <a:t>gr</a:t>
            </a:r>
            <a:r>
              <a:rPr lang="sk-SK" dirty="0"/>
              <a:t>.</a:t>
            </a:r>
            <a:r>
              <a:rPr lang="sk-SK" dirty="0" smtClean="0"/>
              <a:t> </a:t>
            </a:r>
            <a:r>
              <a:rPr lang="sk-SK" i="1" dirty="0" err="1" smtClean="0"/>
              <a:t>menein</a:t>
            </a:r>
            <a:r>
              <a:rPr lang="sk-SK" dirty="0" smtClean="0"/>
              <a:t> až 40-krát </a:t>
            </a:r>
            <a:r>
              <a:rPr lang="sk-SK" dirty="0"/>
              <a:t>použité v </a:t>
            </a:r>
            <a:r>
              <a:rPr lang="sk-SK" dirty="0" err="1"/>
              <a:t>Jn</a:t>
            </a:r>
            <a:r>
              <a:rPr lang="sk-SK" dirty="0" smtClean="0"/>
              <a:t>).</a:t>
            </a:r>
          </a:p>
          <a:p>
            <a:r>
              <a:rPr lang="sk-SK" dirty="0" smtClean="0"/>
              <a:t>Zvláštnosťou </a:t>
            </a:r>
            <a:r>
              <a:rPr lang="sk-SK" dirty="0"/>
              <a:t>posla Ježiša Krista je, že podstatným obsahom jeho posolstva je on </a:t>
            </a:r>
            <a:r>
              <a:rPr lang="sk-SK" dirty="0" smtClean="0"/>
              <a:t>sám, jeho </a:t>
            </a:r>
            <a:r>
              <a:rPr lang="sk-SK" dirty="0"/>
              <a:t>osoba. </a:t>
            </a:r>
            <a:r>
              <a:rPr lang="sk-SK" dirty="0" smtClean="0"/>
              <a:t>Zvestuje </a:t>
            </a:r>
            <a:r>
              <a:rPr lang="sk-SK" dirty="0"/>
              <a:t>sám seba. </a:t>
            </a:r>
            <a:r>
              <a:rPr lang="sk-SK" b="1" dirty="0">
                <a:solidFill>
                  <a:srgbClr val="C00000"/>
                </a:solidFill>
              </a:rPr>
              <a:t>Ježiš je taký, ako sa on sám </a:t>
            </a:r>
            <a:r>
              <a:rPr lang="sk-SK" b="1" dirty="0" smtClean="0">
                <a:solidFill>
                  <a:srgbClr val="C00000"/>
                </a:solidFill>
              </a:rPr>
              <a:t>zjavuje</a:t>
            </a:r>
            <a:r>
              <a:rPr lang="sk-SK" b="1" dirty="0">
                <a:solidFill>
                  <a:srgbClr val="C00000"/>
                </a:solidFill>
              </a:rPr>
              <a:t>. </a:t>
            </a:r>
            <a:r>
              <a:rPr lang="sk-SK" b="1" dirty="0" smtClean="0">
                <a:solidFill>
                  <a:srgbClr val="C00000"/>
                </a:solidFill>
              </a:rPr>
              <a:t>Evidentne sa to týka </a:t>
            </a:r>
            <a:r>
              <a:rPr lang="sk-SK" b="1" dirty="0">
                <a:solidFill>
                  <a:srgbClr val="C00000"/>
                </a:solidFill>
              </a:rPr>
              <a:t>autonómie kresťanskej viery. </a:t>
            </a:r>
            <a:endParaRPr lang="sk-SK" dirty="0">
              <a:solidFill>
                <a:srgbClr val="C00000"/>
              </a:solidFill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4070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533400"/>
            <a:ext cx="8964488" cy="990600"/>
          </a:xfrm>
        </p:spPr>
        <p:txBody>
          <a:bodyPr>
            <a:noAutofit/>
          </a:bodyPr>
          <a:lstStyle/>
          <a:p>
            <a:pPr algn="ctr"/>
            <a:r>
              <a:rPr lang="sk-SK" sz="3000" b="1" i="1" dirty="0" err="1" smtClean="0"/>
              <a:t>Kristológia</a:t>
            </a:r>
            <a:r>
              <a:rPr lang="sk-SK" sz="3000" b="1" i="1" dirty="0" smtClean="0"/>
              <a:t> </a:t>
            </a:r>
            <a:r>
              <a:rPr lang="sk-SK" sz="3000" b="1" i="1" dirty="0"/>
              <a:t>poslania</a:t>
            </a:r>
            <a:r>
              <a:rPr lang="sk-SK" sz="3000" dirty="0"/>
              <a:t> </a:t>
            </a:r>
            <a:r>
              <a:rPr lang="sk-SK" sz="3000" dirty="0" smtClean="0"/>
              <a:t>je postavená na </a:t>
            </a:r>
            <a:r>
              <a:rPr lang="sk-SK" sz="3000" dirty="0"/>
              <a:t>šiestich </a:t>
            </a:r>
            <a:r>
              <a:rPr lang="sk-SK" sz="3000" dirty="0" smtClean="0"/>
              <a:t>motívoch</a:t>
            </a:r>
            <a:r>
              <a:rPr lang="sk-SK" sz="3000" dirty="0"/>
              <a:t/>
            </a:r>
            <a:br>
              <a:rPr lang="sk-SK" sz="3000" dirty="0"/>
            </a:br>
            <a:endParaRPr lang="sk-SK" sz="30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496" y="1268760"/>
            <a:ext cx="9001000" cy="5589240"/>
          </a:xfrm>
        </p:spPr>
        <p:txBody>
          <a:bodyPr>
            <a:normAutofit/>
          </a:bodyPr>
          <a:lstStyle/>
          <a:p>
            <a:pPr marL="457200" lvl="0" indent="-457200">
              <a:buAutoNum type="arabicParenR"/>
            </a:pPr>
            <a:r>
              <a:rPr lang="sk-SK" sz="2000" b="1" dirty="0"/>
              <a:t>p</a:t>
            </a:r>
            <a:r>
              <a:rPr lang="sk-SK" sz="2000" b="1" dirty="0" smtClean="0"/>
              <a:t>osol </a:t>
            </a:r>
            <a:r>
              <a:rPr lang="sk-SK" sz="2000" b="1" dirty="0"/>
              <a:t>je </a:t>
            </a:r>
            <a:r>
              <a:rPr lang="sk-SK" sz="2000" b="1" dirty="0">
                <a:solidFill>
                  <a:srgbClr val="C00000"/>
                </a:solidFill>
              </a:rPr>
              <a:t>poslaný</a:t>
            </a:r>
            <a:r>
              <a:rPr lang="sk-SK" sz="2000" dirty="0"/>
              <a:t>; v </a:t>
            </a:r>
            <a:r>
              <a:rPr lang="sk-SK" sz="2000" i="1" dirty="0" err="1"/>
              <a:t>Jn</a:t>
            </a:r>
            <a:r>
              <a:rPr lang="sk-SK" sz="2000" dirty="0"/>
              <a:t> Ježiš </a:t>
            </a:r>
            <a:r>
              <a:rPr lang="sk-SK" sz="2000" dirty="0" smtClean="0"/>
              <a:t>hovorí permanentne o Otcovi, ktorý ho poslal a sám ho zastupuje: </a:t>
            </a:r>
            <a:r>
              <a:rPr lang="sk-SK" sz="2000" b="1" dirty="0" smtClean="0"/>
              <a:t>Ja a Otec sme jedno</a:t>
            </a:r>
            <a:r>
              <a:rPr lang="sk-SK" sz="2000" dirty="0"/>
              <a:t>.</a:t>
            </a:r>
            <a:r>
              <a:rPr lang="sk-SK" sz="2000" dirty="0" smtClean="0"/>
              <a:t>  </a:t>
            </a:r>
            <a:endParaRPr lang="sk-SK" sz="2000" dirty="0"/>
          </a:p>
          <a:p>
            <a:pPr marL="457200" lvl="0" indent="-457200">
              <a:buAutoNum type="arabicParenR"/>
            </a:pPr>
            <a:r>
              <a:rPr lang="sk-SK" sz="2000" b="1" dirty="0" smtClean="0"/>
              <a:t>posla</a:t>
            </a:r>
            <a:r>
              <a:rPr lang="sk-SK" sz="2000" dirty="0" smtClean="0"/>
              <a:t> dosvedčujú </a:t>
            </a:r>
            <a:r>
              <a:rPr lang="sk-SK" sz="2000" b="1" dirty="0" smtClean="0">
                <a:solidFill>
                  <a:srgbClr val="C00000"/>
                </a:solidFill>
              </a:rPr>
              <a:t>svedkovia</a:t>
            </a:r>
            <a:r>
              <a:rPr lang="sk-SK" sz="2000" dirty="0" smtClean="0"/>
              <a:t>: Ježiš </a:t>
            </a:r>
            <a:r>
              <a:rPr lang="sk-SK" sz="2000" dirty="0"/>
              <a:t>má lepšie svedectvo (</a:t>
            </a:r>
            <a:r>
              <a:rPr lang="sk-SK" sz="2000" i="1" dirty="0"/>
              <a:t>martýria</a:t>
            </a:r>
            <a:r>
              <a:rPr lang="sk-SK" sz="2000" dirty="0"/>
              <a:t>) </a:t>
            </a:r>
            <a:r>
              <a:rPr lang="sk-SK" sz="2000" dirty="0" smtClean="0"/>
              <a:t>ako Ján Krstiteľ </a:t>
            </a:r>
            <a:r>
              <a:rPr lang="sk-SK" sz="2000" dirty="0"/>
              <a:t>(5,32-33): sú to </a:t>
            </a:r>
            <a:r>
              <a:rPr lang="sk-SK" sz="2000" b="1" dirty="0" smtClean="0"/>
              <a:t>skutky</a:t>
            </a:r>
            <a:r>
              <a:rPr lang="sk-SK" sz="2000" dirty="0" smtClean="0"/>
              <a:t> </a:t>
            </a:r>
            <a:r>
              <a:rPr lang="sk-SK" sz="2000" dirty="0"/>
              <a:t>(5,36), Boží </a:t>
            </a:r>
            <a:r>
              <a:rPr lang="sk-SK" sz="2000" b="1" dirty="0"/>
              <a:t>hlas </a:t>
            </a:r>
            <a:r>
              <a:rPr lang="sk-SK" sz="2000" dirty="0"/>
              <a:t>(5,37); </a:t>
            </a:r>
            <a:r>
              <a:rPr lang="sk-SK" sz="2000" b="1" dirty="0"/>
              <a:t>Písma</a:t>
            </a:r>
            <a:r>
              <a:rPr lang="sk-SK" sz="2000" dirty="0"/>
              <a:t> (5,39) </a:t>
            </a:r>
            <a:r>
              <a:rPr lang="sk-SK" sz="2000" dirty="0" smtClean="0"/>
              <a:t>ale aj jeho </a:t>
            </a:r>
            <a:r>
              <a:rPr lang="sk-SK" sz="2000" b="1" dirty="0" smtClean="0"/>
              <a:t>slovo</a:t>
            </a:r>
            <a:r>
              <a:rPr lang="sk-SK" sz="2000" dirty="0"/>
              <a:t> </a:t>
            </a:r>
            <a:r>
              <a:rPr lang="sk-SK" sz="2000" dirty="0" smtClean="0"/>
              <a:t>(8,13.14).</a:t>
            </a:r>
          </a:p>
          <a:p>
            <a:pPr marL="457200" indent="-457200">
              <a:buFont typeface="Arial" pitchFamily="34" charset="0"/>
              <a:buAutoNum type="arabicParenR"/>
            </a:pPr>
            <a:r>
              <a:rPr lang="sk-SK" sz="2000" b="1" dirty="0" smtClean="0"/>
              <a:t>posol </a:t>
            </a:r>
            <a:r>
              <a:rPr lang="sk-SK" sz="2000" dirty="0"/>
              <a:t>sa musí </a:t>
            </a:r>
            <a:r>
              <a:rPr lang="sk-SK" sz="2000" b="1" dirty="0" smtClean="0">
                <a:solidFill>
                  <a:srgbClr val="C00000"/>
                </a:solidFill>
              </a:rPr>
              <a:t>predstaviť </a:t>
            </a:r>
            <a:r>
              <a:rPr lang="sk-SK" sz="2000" dirty="0" smtClean="0"/>
              <a:t>(deje sa to 7 </a:t>
            </a:r>
            <a:r>
              <a:rPr lang="sk-SK" sz="2000" b="1" dirty="0" smtClean="0">
                <a:solidFill>
                  <a:srgbClr val="0070C0"/>
                </a:solidFill>
              </a:rPr>
              <a:t>znameniami</a:t>
            </a:r>
            <a:r>
              <a:rPr lang="sk-SK" sz="2000" dirty="0" smtClean="0"/>
              <a:t>, narážkou na Božie meno:</a:t>
            </a:r>
            <a:r>
              <a:rPr lang="sk-SK" sz="2000" b="1" dirty="0" smtClean="0"/>
              <a:t> </a:t>
            </a:r>
            <a:r>
              <a:rPr lang="sk-SK" sz="2000" b="1" dirty="0">
                <a:solidFill>
                  <a:srgbClr val="0070C0"/>
                </a:solidFill>
              </a:rPr>
              <a:t>Ja </a:t>
            </a:r>
            <a:r>
              <a:rPr lang="sk-SK" sz="2000" b="1" dirty="0" smtClean="0">
                <a:solidFill>
                  <a:srgbClr val="0070C0"/>
                </a:solidFill>
              </a:rPr>
              <a:t>Som </a:t>
            </a:r>
            <a:r>
              <a:rPr lang="sk-SK" sz="2000" dirty="0" smtClean="0"/>
              <a:t>a variáciami 7 výrokov: </a:t>
            </a:r>
            <a:r>
              <a:rPr lang="sk-SK" sz="2000" b="1" dirty="0">
                <a:solidFill>
                  <a:srgbClr val="0070C0"/>
                </a:solidFill>
              </a:rPr>
              <a:t>Ja </a:t>
            </a:r>
            <a:r>
              <a:rPr lang="sk-SK" sz="2000" b="1" dirty="0" err="1">
                <a:solidFill>
                  <a:srgbClr val="0070C0"/>
                </a:solidFill>
              </a:rPr>
              <a:t>Ja</a:t>
            </a:r>
            <a:r>
              <a:rPr lang="sk-SK" sz="2000" b="1" dirty="0">
                <a:solidFill>
                  <a:srgbClr val="0070C0"/>
                </a:solidFill>
              </a:rPr>
              <a:t> som chlieb života ... svetlo sveta... brána k ovciam... vzkriesenie a život ... dobrý pastier ... cesta, pravda a život ... pravý </a:t>
            </a:r>
            <a:r>
              <a:rPr lang="sk-SK" sz="2000" b="1" dirty="0" smtClean="0">
                <a:solidFill>
                  <a:srgbClr val="0070C0"/>
                </a:solidFill>
              </a:rPr>
              <a:t>vinič</a:t>
            </a:r>
            <a:r>
              <a:rPr lang="sk-SK" sz="2000" dirty="0" smtClean="0"/>
              <a:t>)</a:t>
            </a:r>
          </a:p>
          <a:p>
            <a:pPr marL="457200" indent="-457200">
              <a:buFont typeface="Arial" pitchFamily="34" charset="0"/>
              <a:buAutoNum type="arabicParenR"/>
            </a:pPr>
            <a:r>
              <a:rPr lang="sk-SK" sz="2000" b="1" dirty="0"/>
              <a:t>posol </a:t>
            </a:r>
            <a:r>
              <a:rPr lang="sk-SK" sz="2000" dirty="0" smtClean="0"/>
              <a:t>má splniť</a:t>
            </a:r>
            <a:r>
              <a:rPr lang="sk-SK" sz="2000" b="1" dirty="0"/>
              <a:t> </a:t>
            </a:r>
            <a:r>
              <a:rPr lang="sk-SK" sz="2000" b="1" dirty="0" smtClean="0">
                <a:solidFill>
                  <a:srgbClr val="C00000"/>
                </a:solidFill>
              </a:rPr>
              <a:t>príkaz</a:t>
            </a:r>
            <a:r>
              <a:rPr lang="sk-SK" sz="2000" dirty="0" smtClean="0"/>
              <a:t> a svojim dáva</a:t>
            </a:r>
            <a:r>
              <a:rPr lang="sk-SK" sz="2000" b="1" dirty="0" smtClean="0"/>
              <a:t> nový príkaz</a:t>
            </a:r>
            <a:r>
              <a:rPr lang="sk-SK" sz="2000" dirty="0" smtClean="0"/>
              <a:t>: </a:t>
            </a:r>
            <a:r>
              <a:rPr lang="it-IT" sz="2000" i="1" dirty="0"/>
              <a:t>Mám moc dať </a:t>
            </a:r>
            <a:r>
              <a:rPr lang="sk-SK" sz="2000" dirty="0" smtClean="0"/>
              <a:t>(svoj život)</a:t>
            </a:r>
            <a:r>
              <a:rPr lang="sk-SK" sz="2000" i="1" dirty="0" smtClean="0"/>
              <a:t> </a:t>
            </a:r>
            <a:r>
              <a:rPr lang="it-IT" sz="2000" i="1" dirty="0" smtClean="0"/>
              <a:t>a </a:t>
            </a:r>
            <a:r>
              <a:rPr lang="it-IT" sz="2000" i="1" dirty="0"/>
              <a:t>mám moc zasa si ho vziať. Tento </a:t>
            </a:r>
            <a:r>
              <a:rPr lang="it-IT" sz="2000" b="1" i="1" dirty="0"/>
              <a:t>príkaz</a:t>
            </a:r>
            <a:r>
              <a:rPr lang="it-IT" sz="2000" i="1" dirty="0"/>
              <a:t> </a:t>
            </a:r>
            <a:r>
              <a:rPr lang="it-IT" sz="2000" i="1" dirty="0" smtClean="0"/>
              <a:t>som </a:t>
            </a:r>
            <a:r>
              <a:rPr lang="it-IT" sz="2000" i="1" dirty="0"/>
              <a:t>dostal od môjho Otca </a:t>
            </a:r>
            <a:r>
              <a:rPr lang="sk-SK" sz="2000" i="1" dirty="0" smtClean="0"/>
              <a:t>(</a:t>
            </a:r>
            <a:r>
              <a:rPr lang="sk-SK" sz="2000" i="1" dirty="0" err="1" smtClean="0"/>
              <a:t>Jn</a:t>
            </a:r>
            <a:r>
              <a:rPr lang="sk-SK" sz="2000" i="1" dirty="0" smtClean="0"/>
              <a:t> 10,18). </a:t>
            </a:r>
            <a:r>
              <a:rPr lang="sk-SK" sz="2000" i="1" dirty="0"/>
              <a:t>Toto je </a:t>
            </a:r>
            <a:r>
              <a:rPr lang="sk-SK" sz="2000" b="1" i="1" dirty="0"/>
              <a:t>moje</a:t>
            </a:r>
            <a:r>
              <a:rPr lang="sk-SK" sz="2000" i="1" dirty="0"/>
              <a:t> </a:t>
            </a:r>
            <a:r>
              <a:rPr lang="sk-SK" sz="2000" b="1" i="1" dirty="0"/>
              <a:t>prikázanie</a:t>
            </a:r>
            <a:r>
              <a:rPr lang="sk-SK" sz="2000" i="1" dirty="0"/>
              <a:t>: Aby ste sa </a:t>
            </a:r>
            <a:r>
              <a:rPr lang="sk-SK" sz="2000" b="1" i="1" dirty="0"/>
              <a:t>milovali</a:t>
            </a:r>
            <a:r>
              <a:rPr lang="sk-SK" sz="2000" i="1" dirty="0"/>
              <a:t> navzájom, ako som ja </a:t>
            </a:r>
            <a:r>
              <a:rPr lang="sk-SK" sz="2000" b="1" i="1" dirty="0"/>
              <a:t>miloval</a:t>
            </a:r>
            <a:r>
              <a:rPr lang="sk-SK" sz="2000" i="1" dirty="0"/>
              <a:t> vás (</a:t>
            </a:r>
            <a:r>
              <a:rPr lang="sk-SK" sz="2000" i="1" dirty="0" err="1"/>
              <a:t>Jn</a:t>
            </a:r>
            <a:r>
              <a:rPr lang="sk-SK" sz="2000" i="1" dirty="0"/>
              <a:t> 15,12) </a:t>
            </a:r>
            <a:r>
              <a:rPr lang="sk-SK" sz="2000" i="1" dirty="0" smtClean="0"/>
              <a:t>.</a:t>
            </a:r>
            <a:endParaRPr lang="sk-SK" sz="2000" dirty="0" smtClean="0"/>
          </a:p>
          <a:p>
            <a:pPr marL="457200" indent="-457200">
              <a:buFont typeface="Arial" pitchFamily="34" charset="0"/>
              <a:buAutoNum type="arabicParenR"/>
            </a:pPr>
            <a:r>
              <a:rPr lang="sk-SK" sz="2000" b="1" dirty="0" smtClean="0"/>
              <a:t>posol </a:t>
            </a:r>
            <a:r>
              <a:rPr lang="sk-SK" sz="2000" b="1" dirty="0"/>
              <a:t>sa </a:t>
            </a:r>
            <a:r>
              <a:rPr lang="sk-SK" sz="2000" b="1" dirty="0" smtClean="0">
                <a:solidFill>
                  <a:srgbClr val="C00000"/>
                </a:solidFill>
              </a:rPr>
              <a:t>vráti</a:t>
            </a:r>
            <a:r>
              <a:rPr lang="sk-SK" sz="2000" b="1" dirty="0" smtClean="0"/>
              <a:t> </a:t>
            </a:r>
            <a:r>
              <a:rPr lang="sk-SK" sz="2000" b="1" dirty="0"/>
              <a:t>k Tomu</a:t>
            </a:r>
            <a:r>
              <a:rPr lang="sk-SK" sz="2000" dirty="0"/>
              <a:t>, kto ho poveril </a:t>
            </a:r>
            <a:r>
              <a:rPr lang="sk-SK" sz="2000" dirty="0" smtClean="0"/>
              <a:t>úlohou (16x hovorí Ježiš o návrate)</a:t>
            </a:r>
          </a:p>
          <a:p>
            <a:pPr marL="457200" lvl="0" indent="-457200">
              <a:buFont typeface="Arial" pitchFamily="34" charset="0"/>
              <a:buAutoNum type="arabicParenR"/>
            </a:pPr>
            <a:r>
              <a:rPr lang="sk-SK" sz="2000" b="1" dirty="0"/>
              <a:t>posol </a:t>
            </a:r>
            <a:r>
              <a:rPr lang="sk-SK" sz="2000" b="1" dirty="0">
                <a:solidFill>
                  <a:srgbClr val="C00000"/>
                </a:solidFill>
              </a:rPr>
              <a:t>vydáva počet </a:t>
            </a:r>
            <a:r>
              <a:rPr lang="sk-SK" sz="2000" dirty="0"/>
              <a:t>z plnenia svojej </a:t>
            </a:r>
            <a:r>
              <a:rPr lang="sk-SK" sz="2000" dirty="0" smtClean="0"/>
              <a:t>úlohy: Ježiš to robí vo </a:t>
            </a:r>
            <a:r>
              <a:rPr lang="sk-SK" sz="2000" dirty="0" err="1" smtClean="0"/>
              <a:t>veľkňazskej</a:t>
            </a:r>
            <a:r>
              <a:rPr lang="sk-SK" sz="2000" dirty="0" smtClean="0"/>
              <a:t> modlitbe: </a:t>
            </a:r>
            <a:r>
              <a:rPr lang="sk-SK" sz="2000" i="1" dirty="0"/>
              <a:t>Ja som ťa </a:t>
            </a:r>
            <a:r>
              <a:rPr lang="sk-SK" sz="2000" b="1" i="1" dirty="0"/>
              <a:t>oslávil</a:t>
            </a:r>
            <a:r>
              <a:rPr lang="sk-SK" sz="2000" i="1" dirty="0"/>
              <a:t> na zemi: dokončil som dielo, ktoré si mi dal vykonať</a:t>
            </a:r>
            <a:r>
              <a:rPr lang="sk-SK" sz="2000" dirty="0"/>
              <a:t> (</a:t>
            </a:r>
            <a:r>
              <a:rPr lang="sk-SK" sz="2000" dirty="0" err="1"/>
              <a:t>Jn</a:t>
            </a:r>
            <a:r>
              <a:rPr lang="sk-SK" sz="2000" dirty="0"/>
              <a:t> 17,4</a:t>
            </a:r>
            <a:r>
              <a:rPr lang="sk-SK" sz="2000" dirty="0" smtClean="0"/>
              <a:t>) ako (?): zjavil nám Božie meno a dal nám Božie slovo. </a:t>
            </a:r>
            <a:endParaRPr lang="sk-SK" sz="2000" dirty="0"/>
          </a:p>
          <a:p>
            <a:pPr marL="457200" indent="-457200">
              <a:buFont typeface="Arial" pitchFamily="34" charset="0"/>
              <a:buAutoNum type="arabicParenR"/>
            </a:pPr>
            <a:endParaRPr lang="sk-SK" sz="2000" dirty="0"/>
          </a:p>
          <a:p>
            <a:pPr marL="457200" lvl="0" indent="-457200">
              <a:buAutoNum type="arabicParenR"/>
            </a:pPr>
            <a:endParaRPr lang="sk-SK" sz="2000" dirty="0"/>
          </a:p>
          <a:p>
            <a:pPr marL="457200" lvl="0" indent="-457200">
              <a:buAutoNum type="arabicParenR"/>
            </a:pP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3637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32656"/>
            <a:ext cx="8686800" cy="6296744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k-SK" altLang="sk-SK" sz="2000" b="1" dirty="0" smtClean="0">
                <a:solidFill>
                  <a:srgbClr val="C00000"/>
                </a:solidFill>
              </a:rPr>
              <a:t>Tri</a:t>
            </a:r>
            <a:r>
              <a:rPr lang="sk-SK" altLang="sk-SK" sz="2000" b="1" dirty="0" smtClean="0"/>
              <a:t> </a:t>
            </a:r>
            <a:r>
              <a:rPr lang="sk-SK" altLang="sk-SK" sz="2000" b="1" dirty="0" smtClean="0">
                <a:solidFill>
                  <a:srgbClr val="C00000"/>
                </a:solidFill>
              </a:rPr>
              <a:t>predpovede Ježiša u </a:t>
            </a:r>
            <a:r>
              <a:rPr lang="sk-SK" altLang="sk-SK" sz="2000" b="1" dirty="0" err="1" smtClean="0">
                <a:solidFill>
                  <a:srgbClr val="990000"/>
                </a:solidFill>
              </a:rPr>
              <a:t>synoptikov</a:t>
            </a:r>
            <a:r>
              <a:rPr lang="sk-SK" altLang="sk-SK" sz="2000" b="1" dirty="0" smtClean="0"/>
              <a:t> (</a:t>
            </a:r>
            <a:r>
              <a:rPr lang="sk-SK" altLang="sk-SK" sz="2000" b="1" dirty="0" err="1" smtClean="0"/>
              <a:t>Mt</a:t>
            </a:r>
            <a:r>
              <a:rPr lang="sk-SK" altLang="sk-SK" sz="2000" b="1" dirty="0" smtClean="0"/>
              <a:t> 16,21; 17,22-23; 20,18-19; </a:t>
            </a:r>
            <a:r>
              <a:rPr lang="sk-SK" altLang="sk-SK" sz="2000" b="1" dirty="0" err="1" smtClean="0"/>
              <a:t>Lk</a:t>
            </a:r>
            <a:r>
              <a:rPr lang="sk-SK" altLang="sk-SK" sz="2000" b="1" dirty="0" smtClean="0"/>
              <a:t> 9,22; 9,44-45; 18,31-33) a </a:t>
            </a:r>
            <a:r>
              <a:rPr lang="sk-SK" altLang="sk-SK" sz="2000" b="1" dirty="0" smtClean="0">
                <a:solidFill>
                  <a:srgbClr val="3333CC"/>
                </a:solidFill>
              </a:rPr>
              <a:t>tri predpovede</a:t>
            </a:r>
            <a:r>
              <a:rPr lang="sk-SK" altLang="sk-SK" sz="2000" b="1" dirty="0" smtClean="0"/>
              <a:t> o </a:t>
            </a:r>
            <a:r>
              <a:rPr lang="sk-SK" altLang="sk-SK" sz="2000" b="1" dirty="0" err="1" smtClean="0">
                <a:solidFill>
                  <a:srgbClr val="3333CC"/>
                </a:solidFill>
              </a:rPr>
              <a:t>vyzdvinutí</a:t>
            </a:r>
            <a:r>
              <a:rPr lang="sk-SK" altLang="sk-SK" sz="2000" b="1" dirty="0" smtClean="0"/>
              <a:t> u </a:t>
            </a:r>
            <a:r>
              <a:rPr lang="sk-SK" altLang="sk-SK" sz="2000" b="1" dirty="0" smtClean="0">
                <a:solidFill>
                  <a:schemeClr val="accent2"/>
                </a:solidFill>
              </a:rPr>
              <a:t>Jána</a:t>
            </a:r>
          </a:p>
          <a:p>
            <a:pPr algn="ctr" eaLnBrk="1" hangingPunct="1">
              <a:buFontTx/>
              <a:buNone/>
            </a:pPr>
            <a:endParaRPr lang="sk-SK" altLang="sk-SK" sz="2400" b="1" dirty="0" smtClean="0"/>
          </a:p>
        </p:txBody>
      </p:sp>
      <p:graphicFrame>
        <p:nvGraphicFramePr>
          <p:cNvPr id="68666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107497"/>
              </p:ext>
            </p:extLst>
          </p:nvPr>
        </p:nvGraphicFramePr>
        <p:xfrm>
          <a:off x="152400" y="1000830"/>
          <a:ext cx="8763000" cy="5688228"/>
        </p:xfrm>
        <a:graphic>
          <a:graphicData uri="http://schemas.openxmlformats.org/drawingml/2006/table">
            <a:tbl>
              <a:tblPr/>
              <a:tblGrid>
                <a:gridCol w="4038600"/>
                <a:gridCol w="4724400"/>
              </a:tblGrid>
              <a:tr h="17455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Mk</a:t>
                      </a:r>
                      <a:r>
                        <a:rPr kumimoji="0" lang="sk-SK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8,31</a:t>
                      </a:r>
                      <a:r>
                        <a:rPr kumimoji="0" lang="sk-SK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: „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Syn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človeka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musí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mnoho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trpieť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starší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veľkňazi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zákonníci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ho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zavrhnú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zabijú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ho, ale on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troch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dňoch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vstane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z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mŕtvych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  <a:r>
                        <a:rPr kumimoji="0" lang="sk-SK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“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Jn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3</a:t>
                      </a:r>
                      <a:r>
                        <a:rPr kumimoji="0" lang="sk-SK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14-15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„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ako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Mojžiš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</a:rPr>
                        <a:t>vyzdvihol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púšti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hada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tak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musí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byť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vyzdvihnutý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aj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Syn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človeka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 </a:t>
                      </a:r>
                      <a:r>
                        <a:rPr kumimoji="0" lang="en-US" altLang="sk-SK" sz="2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aby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každý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kto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verí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mal v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ňom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večný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život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  <a:r>
                        <a:rPr kumimoji="0" lang="sk-SK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“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34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  <a:r>
                        <a:rPr kumimoji="0" lang="sk-SK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9</a:t>
                      </a:r>
                      <a:r>
                        <a:rPr kumimoji="0" lang="sk-SK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 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"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Syn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človeka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bude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vydaný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do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rúk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ľudí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zabijú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ho. Ale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zabitý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troch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dňoch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vstane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sk-SK" altLang="sk-SK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mŕtvych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." </a:t>
                      </a:r>
                      <a:endParaRPr kumimoji="0" lang="sk-SK" altLang="sk-SK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Jn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8</a:t>
                      </a:r>
                      <a:r>
                        <a:rPr kumimoji="0" lang="sk-SK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28 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„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Keď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</a:rPr>
                        <a:t>vyzdvihnete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Syna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človeka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poznáte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že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Ja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Som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že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nič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nerobím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sám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od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seba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ale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hovorím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tak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ako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ma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naučil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Otec</a:t>
                      </a:r>
                      <a:r>
                        <a:rPr kumimoji="0" lang="sk-SK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“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  <a:endParaRPr kumimoji="0" lang="sk-SK" altLang="sk-SK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k-SK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  <a:r>
                        <a:rPr kumimoji="0" lang="sk-SK" altLang="sk-SK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 </a:t>
                      </a:r>
                      <a:r>
                        <a:rPr kumimoji="0" lang="en-US" altLang="sk-SK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  <a:r>
                        <a:rPr kumimoji="0" lang="sk-SK" altLang="sk-SK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</a:t>
                      </a:r>
                      <a:r>
                        <a:rPr kumimoji="0" lang="en-US" altLang="sk-SK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33-34 </a:t>
                      </a:r>
                      <a:r>
                        <a:rPr kumimoji="0" lang="sk-SK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„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Hľa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vystupujeme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do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Jeruzalema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</a:t>
                      </a:r>
                      <a:r>
                        <a:rPr kumimoji="0" lang="en-US" altLang="sk-SK" sz="2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Syn</a:t>
                      </a:r>
                      <a:r>
                        <a:rPr kumimoji="0" lang="en-US" altLang="sk-SK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človeka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bude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vydaný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veľkňazom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zákonníkom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Odsúdia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ho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smrť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vydajú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pohanom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 </a:t>
                      </a:r>
                      <a:r>
                        <a:rPr kumimoji="0" lang="en-US" altLang="sk-SK" sz="21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34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vysmejú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ho,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opľujú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zbičujú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zabijú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ale on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troch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dňoch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vstane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z </a:t>
                      </a:r>
                      <a:r>
                        <a:rPr kumimoji="0" lang="en-US" altLang="sk-SK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mŕtvych</a:t>
                      </a:r>
                      <a:r>
                        <a:rPr kumimoji="0" lang="en-US" altLang="sk-SK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."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sk-SK" altLang="sk-SK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Jn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12</a:t>
                      </a:r>
                      <a:r>
                        <a:rPr kumimoji="0" lang="sk-SK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</a:t>
                      </a:r>
                      <a:r>
                        <a:rPr kumimoji="0" lang="en-US" altLang="sk-SK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31-32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Teraz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je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súd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nad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týmto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svetom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teraz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bude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knieža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tohto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sveta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vyhodené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von.  </a:t>
                      </a:r>
                      <a:r>
                        <a:rPr kumimoji="0" lang="en-US" altLang="sk-SK" sz="2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32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ja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až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budem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</a:rPr>
                        <a:t>vyzdvihnutý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od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zeme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všetkých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pritiahnem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k </a:t>
                      </a:r>
                      <a:r>
                        <a:rPr kumimoji="0" lang="en-US" altLang="sk-SK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sebe</a:t>
                      </a:r>
                      <a:r>
                        <a:rPr kumimoji="0" lang="en-US" altLang="sk-SK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." </a:t>
                      </a:r>
                      <a:endParaRPr kumimoji="0" lang="sk-SK" altLang="sk-SK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51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0"/>
            <a:ext cx="8610600" cy="6858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k-SK" altLang="sk-SK" sz="2400" b="1" smtClean="0"/>
              <a:t>Trojitý odchod k Otcovi u Jána (7,33-36; 8,21-22; 13,33-38)</a:t>
            </a:r>
          </a:p>
          <a:p>
            <a:pPr algn="ctr" eaLnBrk="1" hangingPunct="1">
              <a:buFontTx/>
              <a:buNone/>
            </a:pPr>
            <a:endParaRPr lang="sk-SK" altLang="sk-SK" sz="1600" smtClean="0"/>
          </a:p>
          <a:p>
            <a:pPr algn="ctr" eaLnBrk="1" hangingPunct="1">
              <a:buFontTx/>
              <a:buNone/>
            </a:pPr>
            <a:endParaRPr lang="sk-SK" altLang="sk-SK" sz="1600" smtClean="0"/>
          </a:p>
        </p:txBody>
      </p:sp>
      <p:graphicFrame>
        <p:nvGraphicFramePr>
          <p:cNvPr id="69675" name="Group 43"/>
          <p:cNvGraphicFramePr>
            <a:graphicFrameLocks noGrp="1"/>
          </p:cNvGraphicFramePr>
          <p:nvPr/>
        </p:nvGraphicFramePr>
        <p:xfrm>
          <a:off x="179388" y="457200"/>
          <a:ext cx="8856662" cy="6446838"/>
        </p:xfrm>
        <a:graphic>
          <a:graphicData uri="http://schemas.openxmlformats.org/drawingml/2006/table">
            <a:tbl>
              <a:tblPr/>
              <a:tblGrid>
                <a:gridCol w="3096468"/>
                <a:gridCol w="2016224"/>
                <a:gridCol w="3743970"/>
              </a:tblGrid>
              <a:tr h="13716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</a:t>
                      </a:r>
                      <a:r>
                        <a:rPr lang="sk-SK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7</a:t>
                      </a:r>
                      <a:r>
                        <a:rPr lang="sk-SK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33-36 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Tu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Ježiš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povedal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"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Ešte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chvíľku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som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s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vami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potom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1" u="none" strike="noStrike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pôjdem</a:t>
                      </a:r>
                      <a:r>
                        <a:rPr lang="en-US" sz="2000" b="1" i="1" u="none" strike="noStrike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k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tomu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ktorý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 ma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poslal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. </a:t>
                      </a:r>
                      <a:endParaRPr kumimoji="0" lang="sk-SK" altLang="sk-S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7" marR="91437"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Jn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8</a:t>
                      </a:r>
                      <a:r>
                        <a:rPr lang="sk-SK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sk-SK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-22 </a:t>
                      </a:r>
                      <a:endParaRPr lang="sk-SK" sz="2000" b="1" i="0" u="none" strike="noStrike" kern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I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znova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im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povedal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"</a:t>
                      </a:r>
                      <a:r>
                        <a:rPr lang="en-US" sz="2000" b="1" i="1" u="none" strike="noStrike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Odchádzam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endParaRPr kumimoji="0" lang="sk-SK" altLang="sk-S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7" marR="91437"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Jn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13</a:t>
                      </a:r>
                      <a:r>
                        <a:rPr lang="sk-SK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33</a:t>
                      </a:r>
                      <a:r>
                        <a:rPr lang="sk-SK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-38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2000" b="0" i="0" u="none" strike="noStrike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33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Deti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moje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endParaRPr lang="sk-SK" sz="2000" b="0" i="0" u="none" strike="noStrike" kern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k-SK" sz="2000" b="1" i="0" u="none" strike="noStrike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šte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chvíľku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som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s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vami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 </a:t>
                      </a:r>
                      <a:endParaRPr kumimoji="0" lang="sk-SK" altLang="sk-S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7" marR="91437"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77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i="0" u="none" strike="noStrike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34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Budete</a:t>
                      </a:r>
                      <a:r>
                        <a:rPr lang="en-US" sz="2000" b="1" i="0" u="none" strike="noStrike" kern="120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ma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hľadať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a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nenájdete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ma, a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kde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som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ja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tam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vy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prísť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nemôžete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."</a:t>
                      </a:r>
                      <a:endParaRPr kumimoji="0" lang="sk-SK" altLang="sk-S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7" marR="91437"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a </a:t>
                      </a:r>
                      <a:r>
                        <a:rPr lang="sk-SK" sz="2000" b="1" i="0" u="none" strike="noStrike" kern="120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b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udete</a:t>
                      </a:r>
                      <a:r>
                        <a:rPr lang="en-US" sz="2000" b="1" i="0" u="none" strike="noStrike" kern="120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ma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hľadať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ale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zomriete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vo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svojom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hriechu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Kam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ja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idem, 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tam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vy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prísť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nemôžete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."</a:t>
                      </a:r>
                      <a:endParaRPr kumimoji="0" lang="sk-SK" altLang="sk-S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7" marR="91437"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1" i="0" u="none" strike="noStrike" kern="1200" baseline="0" dirty="0" err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Budete</a:t>
                      </a:r>
                      <a:r>
                        <a:rPr lang="en-US" sz="2000" b="1" i="0" u="none" strike="noStrike" kern="120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ma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hľadať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ale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ako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som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povedal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Židom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aj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vám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teraz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hovorím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Kam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ja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idem, 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tam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vy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prísť</a:t>
                      </a:r>
                      <a:r>
                        <a:rPr lang="en-US" sz="20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nemôžete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400" b="0" i="0" u="none" strike="noStrike" kern="1200" baseline="30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34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Nové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prikázanie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vám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dávam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aby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ste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sa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milovali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navzájom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Aby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ste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sa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aj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vy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vzájomne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milovali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ako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som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ja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miloval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vás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400" b="0" i="0" u="none" strike="noStrike" kern="1200" baseline="30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35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Podľa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toho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spoznajú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všetci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že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ste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moji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učeníci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ak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sa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budete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navzájom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milovať</a:t>
                      </a:r>
                      <a:r>
                        <a:rPr lang="en-US" sz="1400" b="0" i="0" u="none" strike="noStrike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."</a:t>
                      </a:r>
                      <a:endParaRPr kumimoji="0" lang="sk-SK" altLang="sk-S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7" marR="91437"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76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900" b="0" i="0" u="none" strike="noStrike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35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1" i="0" u="none" strike="noStrike" kern="12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Židia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si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hovorili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medzi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sebou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"</a:t>
                      </a:r>
                      <a:r>
                        <a:rPr lang="en-US" sz="1900" b="1" i="0" u="none" strike="noStrike" kern="1200" baseline="0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Kam</a:t>
                      </a:r>
                      <a:r>
                        <a:rPr lang="en-US" sz="1900" b="1" i="0" u="none" strike="noStrike" kern="1200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to </a:t>
                      </a:r>
                      <a:r>
                        <a:rPr lang="en-US" sz="1900" b="1" i="0" u="none" strike="noStrike" kern="1200" baseline="0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chce</a:t>
                      </a:r>
                      <a:r>
                        <a:rPr lang="en-US" sz="1900" b="1" i="0" u="none" strike="noStrike" kern="1200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1" i="0" u="none" strike="noStrike" kern="1200" baseline="0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ísť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že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ho my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nenájdeme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?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Chce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vari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odísť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do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gréckej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diaspory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učiť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Grékov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?  </a:t>
                      </a:r>
                      <a:r>
                        <a:rPr lang="en-US" sz="1900" b="0" i="0" u="none" strike="noStrike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36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Čo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je to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za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reč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čo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hovorí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“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Budete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ma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hľadať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a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nenájdete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ma,” a </a:t>
                      </a:r>
                      <a:r>
                        <a:rPr lang="sk-SK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„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kde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som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ja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tam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vy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prísť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9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nemôžete</a:t>
                      </a:r>
                      <a:r>
                        <a:rPr lang="en-US" sz="19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”?"</a:t>
                      </a:r>
                      <a:endParaRPr kumimoji="0" lang="sk-SK" altLang="sk-SK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7" marR="91437"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i="0" u="none" strike="noStrike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22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Židia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si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hovorili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"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Vari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sám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seba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zabije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že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vraví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“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Kam</a:t>
                      </a:r>
                      <a:r>
                        <a:rPr lang="en-US" sz="2000" b="1" i="0" u="none" strike="noStrike" kern="1200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ja</a:t>
                      </a:r>
                      <a:r>
                        <a:rPr lang="en-US" sz="2000" b="1" i="0" u="none" strike="noStrike" kern="1200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idem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tam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vy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prísť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nemôžete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”?"</a:t>
                      </a:r>
                      <a:endParaRPr kumimoji="0" lang="sk-SK" altLang="sk-SK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7" marR="91437"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700" b="0" i="0" u="none" strike="noStrike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36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Šimon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Peter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sa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ho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opýtal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"Pane, </a:t>
                      </a:r>
                      <a:r>
                        <a:rPr lang="en-US" sz="1700" b="1" i="0" u="none" strike="noStrike" kern="1200" baseline="0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kam</a:t>
                      </a:r>
                      <a:r>
                        <a:rPr lang="en-US" sz="1700" b="1" i="0" u="none" strike="noStrike" kern="1200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1" i="0" u="none" strike="noStrike" kern="1200" baseline="0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ideš</a:t>
                      </a:r>
                      <a:r>
                        <a:rPr lang="en-US" sz="1700" b="1" i="0" u="none" strike="noStrike" kern="1200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+mn-cs"/>
                        </a:rPr>
                        <a:t>?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"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Ježiš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odvetil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"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Kam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ja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idem, tam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teraz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za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mnou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ísť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nemôžeš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no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pôjdeš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za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mnou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neskôr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."  </a:t>
                      </a:r>
                      <a:r>
                        <a:rPr lang="en-US" sz="1700" b="0" i="0" u="none" strike="noStrike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37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Peter mu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vravel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"Pane,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prečo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nemôžem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ísť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za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tebou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teraz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?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Aj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život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položím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za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teba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."  </a:t>
                      </a:r>
                      <a:endParaRPr lang="sk-SK" sz="1700" b="0" i="0" u="none" strike="noStrike" kern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700" b="0" i="0" u="none" strike="noStrike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38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Ježiš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odpovedal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: "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Aj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život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položíš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za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mňa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?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Veru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veru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hovorím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ti:Nezaspieva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kohút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kým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ma tri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razy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nezaprieš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sk-SK" altLang="sk-SK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7" marR="91437"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11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 anchorCtr="1">
            <a:normAutofit fontScale="90000"/>
          </a:bodyPr>
          <a:lstStyle/>
          <a:p>
            <a:pPr algn="ctr"/>
            <a:r>
              <a:rPr lang="sk-SK" altLang="sk-SK" dirty="0" smtClean="0"/>
              <a:t/>
            </a:r>
            <a:br>
              <a:rPr lang="sk-SK" altLang="sk-SK" dirty="0" smtClean="0"/>
            </a:br>
            <a:r>
              <a:rPr lang="sk-SK" altLang="sk-SK" dirty="0" smtClean="0"/>
              <a:t/>
            </a:r>
            <a:br>
              <a:rPr lang="sk-SK" altLang="sk-SK" dirty="0" smtClean="0"/>
            </a:br>
            <a:r>
              <a:rPr lang="sk-SK" altLang="sk-SK" dirty="0" smtClean="0"/>
              <a:t>Rozdelenie Knihy </a:t>
            </a:r>
            <a:r>
              <a:rPr lang="sk-SK" altLang="sk-SK" dirty="0" err="1" smtClean="0"/>
              <a:t>Exodus</a:t>
            </a:r>
            <a:r>
              <a:rPr lang="sk-SK" altLang="sk-SK" dirty="0" smtClean="0"/>
              <a:t> </a:t>
            </a:r>
            <a:br>
              <a:rPr lang="sk-SK" altLang="sk-SK" dirty="0" smtClean="0"/>
            </a:br>
            <a:r>
              <a:rPr lang="sk-SK" altLang="sk-SK" sz="3600" dirty="0" smtClean="0"/>
              <a:t>(na jej pozadí je pohyb „z otroctva do služby“)</a:t>
            </a:r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>
          <a:xfrm>
            <a:off x="457200" y="838200"/>
            <a:ext cx="8534400" cy="5687144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sk-SK" dirty="0" smtClean="0"/>
              <a:t> </a:t>
            </a:r>
          </a:p>
          <a:p>
            <a:pPr marL="0" indent="0">
              <a:buFontTx/>
              <a:buNone/>
              <a:defRPr/>
            </a:pPr>
            <a:endParaRPr lang="sk-SK" sz="2400" b="1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  <a:defRPr/>
            </a:pPr>
            <a:endParaRPr lang="sk-SK" sz="2400" b="1" dirty="0" smtClean="0">
              <a:solidFill>
                <a:srgbClr val="C000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sk-SK" sz="2400" b="1" dirty="0" smtClean="0">
                <a:solidFill>
                  <a:srgbClr val="C00000"/>
                </a:solidFill>
              </a:rPr>
              <a:t>I) Moc </a:t>
            </a:r>
            <a:r>
              <a:rPr lang="sk-SK" sz="2400" b="1" dirty="0">
                <a:solidFill>
                  <a:srgbClr val="C00000"/>
                </a:solidFill>
              </a:rPr>
              <a:t>Pána v Egypte</a:t>
            </a:r>
            <a:r>
              <a:rPr lang="sk-SK" sz="2400" dirty="0"/>
              <a:t> (Ex 1,1–15,21)</a:t>
            </a:r>
          </a:p>
          <a:p>
            <a:pPr>
              <a:defRPr/>
            </a:pPr>
            <a:r>
              <a:rPr lang="sk-SK" sz="2400" b="1" i="1" dirty="0"/>
              <a:t>Situovanie</a:t>
            </a:r>
            <a:r>
              <a:rPr lang="sk-SK" sz="2400" dirty="0"/>
              <a:t> Ex 1-2 (útlak v Egypte, zrod a útek </a:t>
            </a:r>
            <a:r>
              <a:rPr lang="sk-SK" sz="2400" dirty="0" smtClean="0"/>
              <a:t>záchrancu</a:t>
            </a:r>
            <a:r>
              <a:rPr lang="sk-SK" sz="2400" dirty="0"/>
              <a:t>)</a:t>
            </a:r>
          </a:p>
          <a:p>
            <a:pPr>
              <a:defRPr/>
            </a:pPr>
            <a:r>
              <a:rPr lang="sk-SK" sz="2400" b="1" i="1" dirty="0"/>
              <a:t>Postavy</a:t>
            </a:r>
            <a:r>
              <a:rPr lang="sk-SK" sz="2400" dirty="0"/>
              <a:t>     Ex 3,1-7,7 (Mojžiš, </a:t>
            </a:r>
            <a:r>
              <a:rPr lang="sk-SK" sz="2400" dirty="0" err="1"/>
              <a:t>Áron</a:t>
            </a:r>
            <a:r>
              <a:rPr lang="sk-SK" sz="2400" dirty="0"/>
              <a:t>, faraón, starší)</a:t>
            </a:r>
          </a:p>
          <a:p>
            <a:pPr>
              <a:defRPr/>
            </a:pPr>
            <a:r>
              <a:rPr lang="sk-SK" sz="2400" b="1" i="1" dirty="0"/>
              <a:t>Konflikt</a:t>
            </a:r>
            <a:r>
              <a:rPr lang="sk-SK" sz="2400" dirty="0"/>
              <a:t>      Ex 7,8-15,21 (Pánov súd a boj proti </a:t>
            </a:r>
            <a:r>
              <a:rPr lang="sk-SK" sz="2400" dirty="0" smtClean="0"/>
              <a:t>faraónovi</a:t>
            </a:r>
            <a:r>
              <a:rPr lang="sk-SK" sz="2400" dirty="0"/>
              <a:t>)</a:t>
            </a:r>
          </a:p>
          <a:p>
            <a:pPr marL="0" indent="0">
              <a:buNone/>
              <a:defRPr/>
            </a:pPr>
            <a:r>
              <a:rPr lang="sk-SK" sz="2400" dirty="0" smtClean="0"/>
              <a:t>                     </a:t>
            </a:r>
            <a:r>
              <a:rPr lang="sk-SK" sz="2400" b="1" i="1" dirty="0" smtClean="0"/>
              <a:t>Ex 15,1-21 – chválospev je predelom v knihe</a:t>
            </a:r>
          </a:p>
          <a:p>
            <a:pPr marL="0" indent="0">
              <a:buFontTx/>
              <a:buNone/>
              <a:defRPr/>
            </a:pPr>
            <a:endParaRPr lang="sk-SK" b="1" i="1" dirty="0">
              <a:solidFill>
                <a:srgbClr val="C000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sk-SK" sz="2400" dirty="0" smtClean="0">
                <a:solidFill>
                  <a:srgbClr val="C00000"/>
                </a:solidFill>
              </a:rPr>
              <a:t>II</a:t>
            </a:r>
            <a:r>
              <a:rPr lang="sk-SK" sz="2400" dirty="0">
                <a:solidFill>
                  <a:srgbClr val="C00000"/>
                </a:solidFill>
              </a:rPr>
              <a:t>) </a:t>
            </a:r>
            <a:r>
              <a:rPr lang="sk-SK" sz="2400" b="1" dirty="0">
                <a:solidFill>
                  <a:srgbClr val="C00000"/>
                </a:solidFill>
              </a:rPr>
              <a:t>Prítomnosť Pána v púšti</a:t>
            </a:r>
            <a:r>
              <a:rPr lang="sk-SK" sz="2400" dirty="0"/>
              <a:t> (Ex 15,22–40,38)</a:t>
            </a:r>
          </a:p>
          <a:p>
            <a:pPr>
              <a:defRPr/>
            </a:pPr>
            <a:r>
              <a:rPr lang="sk-SK" sz="2400" b="1" i="1" dirty="0"/>
              <a:t>Putovanie púšťou </a:t>
            </a:r>
            <a:r>
              <a:rPr lang="sk-SK" sz="2400" dirty="0"/>
              <a:t>Ex 15,22–18,27 </a:t>
            </a:r>
          </a:p>
          <a:p>
            <a:pPr>
              <a:defRPr/>
            </a:pPr>
            <a:r>
              <a:rPr lang="sk-SK" sz="2400" b="1" i="1" dirty="0" smtClean="0"/>
              <a:t>Zjavenie Pána</a:t>
            </a:r>
            <a:r>
              <a:rPr lang="sk-SK" sz="2400" dirty="0" smtClean="0"/>
              <a:t>        </a:t>
            </a:r>
            <a:r>
              <a:rPr lang="sk-SK" sz="2400" dirty="0"/>
              <a:t>Ex 19,1–24,11</a:t>
            </a:r>
          </a:p>
          <a:p>
            <a:pPr>
              <a:defRPr/>
            </a:pPr>
            <a:r>
              <a:rPr lang="sk-SK" sz="2400" b="1" i="1" dirty="0"/>
              <a:t>Svätyňa</a:t>
            </a:r>
            <a:r>
              <a:rPr lang="sk-SK" sz="2400" dirty="0"/>
              <a:t>           </a:t>
            </a:r>
            <a:r>
              <a:rPr lang="sk-SK" sz="2400" dirty="0" smtClean="0"/>
              <a:t>       </a:t>
            </a:r>
            <a:r>
              <a:rPr lang="sk-SK" sz="2400" dirty="0"/>
              <a:t>Ex 24,12–40,38</a:t>
            </a:r>
          </a:p>
          <a:p>
            <a:pPr marL="0" indent="0">
              <a:buFontTx/>
              <a:buNone/>
              <a:defRPr/>
            </a:pP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6960631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0"/>
            <a:ext cx="8731696" cy="1524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k-SK" altLang="sk-SK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br>
              <a:rPr lang="sk-SK" altLang="sk-SK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altLang="sk-SK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altLang="sk-SK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Stupňovitá </a:t>
            </a:r>
            <a:r>
              <a:rPr lang="sk-SK" altLang="sk-SK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hermeneutika</a:t>
            </a:r>
            <a:r>
              <a:rPr lang="sk-SK" altLang="sk-SK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 dvoch častiach</a:t>
            </a:r>
            <a:r>
              <a:rPr lang="sk-SK" altLang="sk-SK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altLang="sk-SK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altLang="sk-SK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I. časť Prológ </a:t>
            </a:r>
            <a:r>
              <a:rPr lang="sk-SK" altLang="sk-SK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Jn</a:t>
            </a:r>
            <a:r>
              <a:rPr lang="sk-SK" altLang="sk-SK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1,1-13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675687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sk-SK" altLang="sk-SK" sz="1000" b="1" dirty="0" smtClean="0">
                <a:cs typeface="Times New Roman" panose="02020603050405020304" pitchFamily="18" charset="0"/>
              </a:rPr>
              <a:t> </a:t>
            </a:r>
            <a:endParaRPr lang="sk-SK" altLang="sk-SK" sz="10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k-SK" altLang="sk-SK" sz="2000" b="1" dirty="0" smtClean="0">
                <a:cs typeface="Times New Roman" panose="02020603050405020304" pitchFamily="18" charset="0"/>
              </a:rPr>
              <a:t>Hovorí sa o </a:t>
            </a:r>
            <a:r>
              <a:rPr lang="sk-SK" altLang="sk-SK" sz="2000" b="1" i="1" dirty="0" smtClean="0">
                <a:cs typeface="Times New Roman" panose="02020603050405020304" pitchFamily="18" charset="0"/>
              </a:rPr>
              <a:t>VIERE</a:t>
            </a:r>
            <a:r>
              <a:rPr lang="sk-SK" altLang="sk-SK" sz="2000" b="1" dirty="0" smtClean="0">
                <a:cs typeface="Times New Roman" panose="02020603050405020304" pitchFamily="18" charset="0"/>
              </a:rPr>
              <a:t> v Ježiša: „On“ (Slovo, svetlo, jeho meno)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000" b="1" dirty="0" smtClean="0">
                <a:cs typeface="Times New Roman" panose="02020603050405020304" pitchFamily="18" charset="0"/>
              </a:rPr>
              <a:t> </a:t>
            </a:r>
            <a:endParaRPr lang="sk-SK" altLang="sk-SK" sz="10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k-SK" altLang="sk-SK" sz="1600" b="1" dirty="0" smtClean="0"/>
              <a:t> </a:t>
            </a:r>
            <a:r>
              <a:rPr lang="en-US" altLang="sk-SK" sz="1600" b="1" dirty="0" smtClean="0">
                <a:cs typeface="Times New Roman" panose="02020603050405020304" pitchFamily="18" charset="0"/>
              </a:rPr>
              <a:t>1,1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Na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počiatku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bolo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Slovo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a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Slovo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bolo u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Boha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a to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Slovo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bolo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Boh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baseline="30000" dirty="0" smtClean="0">
                <a:cs typeface="Times New Roman" panose="02020603050405020304" pitchFamily="18" charset="0"/>
              </a:rPr>
              <a:t>2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Ono bolo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počiatku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u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Boha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baseline="30000" dirty="0" smtClean="0">
                <a:cs typeface="Times New Roman" panose="02020603050405020304" pitchFamily="18" charset="0"/>
              </a:rPr>
              <a:t>3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Všetko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povstalo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skrze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neho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a bez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neho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nepovstalo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nič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z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toho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čo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povstalo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baseline="30000" dirty="0" smtClean="0">
                <a:cs typeface="Times New Roman" panose="02020603050405020304" pitchFamily="18" charset="0"/>
              </a:rPr>
              <a:t>4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V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ňom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bol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život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a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život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bol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svetlom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ľudí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baseline="30000" dirty="0" smtClean="0">
                <a:cs typeface="Times New Roman" panose="02020603050405020304" pitchFamily="18" charset="0"/>
              </a:rPr>
              <a:t>5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A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svetlo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vo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tmách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svieti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a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tmy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ho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neprijali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k-SK" altLang="sk-SK" sz="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k-SK" altLang="sk-SK" sz="1600" i="1" baseline="30000" dirty="0" smtClean="0"/>
              <a:t> </a:t>
            </a:r>
            <a:r>
              <a:rPr lang="en-US" altLang="sk-SK" sz="1600" i="1" baseline="30000" dirty="0" smtClean="0">
                <a:cs typeface="Times New Roman" panose="02020603050405020304" pitchFamily="18" charset="0"/>
              </a:rPr>
              <a:t>6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Bol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človek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,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ktorého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poslal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Boh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,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volal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sa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Ján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baseline="30000" dirty="0" smtClean="0">
                <a:cs typeface="Times New Roman" panose="02020603050405020304" pitchFamily="18" charset="0"/>
              </a:rPr>
              <a:t>7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Prišiel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ako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svedok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vydať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b="1" dirty="0" err="1" smtClean="0">
                <a:solidFill>
                  <a:srgbClr val="CC0000"/>
                </a:solidFill>
                <a:cs typeface="Times New Roman" panose="02020603050405020304" pitchFamily="18" charset="0"/>
              </a:rPr>
              <a:t>svedectvo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o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svetle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, aby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skrze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neho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všetci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b="1" i="1" u="sng" dirty="0" err="1" smtClean="0">
                <a:cs typeface="Times New Roman" panose="02020603050405020304" pitchFamily="18" charset="0"/>
              </a:rPr>
              <a:t>uverili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baseline="30000" dirty="0" smtClean="0">
                <a:cs typeface="Times New Roman" panose="02020603050405020304" pitchFamily="18" charset="0"/>
              </a:rPr>
              <a:t>8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On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sám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nebol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svetlo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,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prišiel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iba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vydať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svedectvo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 o </a:t>
            </a:r>
            <a:r>
              <a:rPr lang="en-US" altLang="sk-SK" sz="1600" i="1" dirty="0" err="1" smtClean="0">
                <a:cs typeface="Times New Roman" panose="02020603050405020304" pitchFamily="18" charset="0"/>
              </a:rPr>
              <a:t>svetle</a:t>
            </a:r>
            <a:r>
              <a:rPr lang="en-US" altLang="sk-SK" sz="1600" i="1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300" b="1" dirty="0" smtClean="0">
                <a:cs typeface="Times New Roman" panose="02020603050405020304" pitchFamily="18" charset="0"/>
              </a:rPr>
              <a:t> </a:t>
            </a:r>
            <a:endParaRPr lang="sk-SK" altLang="sk-SK" sz="3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baseline="30000" dirty="0" smtClean="0">
                <a:cs typeface="Times New Roman" panose="02020603050405020304" pitchFamily="18" charset="0"/>
              </a:rPr>
              <a:t>  </a:t>
            </a:r>
            <a:endParaRPr lang="sk-SK" altLang="sk-SK" sz="1600" baseline="30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k-SK" altLang="sk-SK" sz="1600" baseline="30000" dirty="0" smtClean="0"/>
              <a:t> </a:t>
            </a:r>
            <a:r>
              <a:rPr lang="en-US" altLang="sk-SK" sz="1600" baseline="30000" dirty="0" smtClean="0">
                <a:cs typeface="Times New Roman" panose="02020603050405020304" pitchFamily="18" charset="0"/>
              </a:rPr>
              <a:t>9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sk-SK" altLang="sk-SK" sz="1600" dirty="0" smtClean="0"/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Pravé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svetlo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ktoré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osvecuje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každého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človeka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prišlo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svet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baseline="30000" dirty="0" smtClean="0">
                <a:cs typeface="Times New Roman" panose="02020603050405020304" pitchFamily="18" charset="0"/>
              </a:rPr>
              <a:t>10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Bol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svete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a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svet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povstal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skrze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neho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a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svet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ho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nepoznal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baseline="30000" dirty="0" smtClean="0">
                <a:cs typeface="Times New Roman" panose="02020603050405020304" pitchFamily="18" charset="0"/>
              </a:rPr>
              <a:t>11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Prišiel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do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svojho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vlastného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a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vlastní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ho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neprijali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k-SK" altLang="sk-SK" sz="1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baseline="30000" dirty="0" smtClean="0">
                <a:cs typeface="Times New Roman" panose="02020603050405020304" pitchFamily="18" charset="0"/>
              </a:rPr>
              <a:t> 12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Ale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tým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ktorí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ho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prijali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dal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moc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stať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Božími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deťmi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: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tým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čo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b="1" u="sng" dirty="0" err="1" smtClean="0">
                <a:cs typeface="Times New Roman" panose="02020603050405020304" pitchFamily="18" charset="0"/>
              </a:rPr>
              <a:t>uverili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v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jeho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meno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</a:t>
            </a:r>
            <a:endParaRPr lang="sk-SK" altLang="sk-SK" sz="16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baseline="30000" dirty="0" smtClean="0">
                <a:cs typeface="Times New Roman" panose="02020603050405020304" pitchFamily="18" charset="0"/>
              </a:rPr>
              <a:t>13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čo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sa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nenarodili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ani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z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krvi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ani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z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vôle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tela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ani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z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vôle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muža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, ale z </a:t>
            </a:r>
            <a:r>
              <a:rPr lang="en-US" altLang="sk-SK" sz="1600" dirty="0" err="1" smtClean="0">
                <a:cs typeface="Times New Roman" panose="02020603050405020304" pitchFamily="18" charset="0"/>
              </a:rPr>
              <a:t>Boha</a:t>
            </a:r>
            <a:r>
              <a:rPr lang="en-US" altLang="sk-SK" sz="1600" dirty="0" smtClean="0">
                <a:cs typeface="Times New Roman" panose="02020603050405020304" pitchFamily="18" charset="0"/>
              </a:rPr>
              <a:t>.</a:t>
            </a:r>
            <a:endParaRPr lang="sk-SK" altLang="sk-SK" sz="16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62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471488"/>
            <a:ext cx="8712968" cy="12954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k-SK" altLang="sk-SK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Stupňovitá </a:t>
            </a:r>
            <a:r>
              <a:rPr lang="sk-SK" altLang="sk-SK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hermeneutika</a:t>
            </a:r>
            <a:r>
              <a:rPr lang="sk-SK" altLang="sk-SK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na dvoch častiach</a:t>
            </a:r>
            <a:r>
              <a:rPr lang="sk-SK" altLang="sk-SK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altLang="sk-SK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altLang="sk-SK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II. časť </a:t>
            </a:r>
            <a:r>
              <a:rPr lang="sk-SK" altLang="sk-SK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r>
              <a:rPr lang="sk-SK" altLang="sk-SK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rológ </a:t>
            </a:r>
            <a:r>
              <a:rPr lang="sk-SK" altLang="sk-SK" b="1" i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Jn</a:t>
            </a:r>
            <a:r>
              <a:rPr lang="sk-SK" altLang="sk-SK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1,14-18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038" y="1766888"/>
            <a:ext cx="7853362" cy="4633912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000" b="1" dirty="0" smtClean="0">
                <a:cs typeface="Times New Roman" panose="02020603050405020304" pitchFamily="18" charset="0"/>
              </a:rPr>
              <a:t> 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b="1" dirty="0" smtClean="0">
                <a:cs typeface="Times New Roman" panose="02020603050405020304" pitchFamily="18" charset="0"/>
              </a:rPr>
              <a:t> </a:t>
            </a:r>
            <a:r>
              <a:rPr lang="sk-SK" altLang="sk-SK" sz="1800" b="1" dirty="0" smtClean="0">
                <a:cs typeface="Times New Roman" panose="02020603050405020304" pitchFamily="18" charset="0"/>
              </a:rPr>
              <a:t>Hovorí sa o </a:t>
            </a:r>
            <a:r>
              <a:rPr lang="sk-SK" altLang="sk-SK" sz="1800" b="1" dirty="0">
                <a:cs typeface="Times New Roman" panose="02020603050405020304" pitchFamily="18" charset="0"/>
              </a:rPr>
              <a:t>v</a:t>
            </a:r>
            <a:r>
              <a:rPr lang="en-US" altLang="sk-SK" sz="1800" b="1" dirty="0" err="1" smtClean="0">
                <a:cs typeface="Times New Roman" panose="02020603050405020304" pitchFamily="18" charset="0"/>
              </a:rPr>
              <a:t>iden</a:t>
            </a:r>
            <a:r>
              <a:rPr lang="sk-SK" altLang="sk-SK" sz="1800" b="1" dirty="0" smtClean="0">
                <a:cs typeface="Times New Roman" panose="02020603050405020304" pitchFamily="18" charset="0"/>
              </a:rPr>
              <a:t>í / nevidení (KONTEMPLÁCIA)</a:t>
            </a:r>
            <a:r>
              <a:rPr lang="en-US" altLang="sk-SK" sz="1800" b="1" dirty="0" smtClean="0">
                <a:cs typeface="Times New Roman" panose="02020603050405020304" pitchFamily="18" charset="0"/>
              </a:rPr>
              <a:t> </a:t>
            </a:r>
            <a:r>
              <a:rPr lang="sk-SK" altLang="sk-SK" sz="1800" b="1" dirty="0" smtClean="0">
                <a:cs typeface="Times New Roman" panose="02020603050405020304" pitchFamily="18" charset="0"/>
              </a:rPr>
              <a:t>a o skupine</a:t>
            </a:r>
            <a:r>
              <a:rPr lang="en-US" altLang="sk-SK" sz="1800" b="1" dirty="0" smtClean="0">
                <a:cs typeface="Times New Roman" panose="02020603050405020304" pitchFamily="18" charset="0"/>
              </a:rPr>
              <a:t> “</a:t>
            </a:r>
            <a:r>
              <a:rPr lang="sk-SK" altLang="sk-SK" sz="1800" b="1" dirty="0" smtClean="0">
                <a:cs typeface="Times New Roman" panose="02020603050405020304" pitchFamily="18" charset="0"/>
              </a:rPr>
              <a:t>MY</a:t>
            </a:r>
            <a:r>
              <a:rPr lang="en-US" altLang="sk-SK" sz="1800" b="1" dirty="0" smtClean="0">
                <a:cs typeface="Times New Roman" panose="02020603050405020304" pitchFamily="18" charset="0"/>
              </a:rPr>
              <a:t>”</a:t>
            </a:r>
            <a:endParaRPr lang="sk-SK" altLang="sk-SK" sz="18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k-SK" altLang="sk-SK" sz="1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baseline="30000" dirty="0" smtClean="0">
                <a:cs typeface="Times New Roman" panose="02020603050405020304" pitchFamily="18" charset="0"/>
              </a:rPr>
              <a:t>14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A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Slovo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sa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telom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stalo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a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prebývalo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medzi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nami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. A </a:t>
            </a:r>
            <a:r>
              <a:rPr lang="sk-SK" altLang="sk-SK" sz="1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MY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sme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b="1" u="sng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uvideli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jeho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slávu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, 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sk-SK" altLang="sk-SK" sz="1800" dirty="0" smtClean="0"/>
              <a:t>  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slávu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akú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má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od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Otca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jednorodený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Syn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plný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b="1" i="1" dirty="0" err="1" smtClean="0">
                <a:cs typeface="Times New Roman" panose="02020603050405020304" pitchFamily="18" charset="0"/>
              </a:rPr>
              <a:t>milosti</a:t>
            </a:r>
            <a:r>
              <a:rPr lang="en-US" altLang="sk-SK" sz="1800" b="1" i="1" dirty="0" smtClean="0">
                <a:cs typeface="Times New Roman" panose="02020603050405020304" pitchFamily="18" charset="0"/>
              </a:rPr>
              <a:t> a </a:t>
            </a:r>
            <a:r>
              <a:rPr lang="en-US" altLang="sk-SK" sz="1800" b="1" i="1" dirty="0" err="1" smtClean="0">
                <a:cs typeface="Times New Roman" panose="02020603050405020304" pitchFamily="18" charset="0"/>
              </a:rPr>
              <a:t>pravdy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.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b="1" dirty="0" smtClean="0">
                <a:cs typeface="Times New Roman" panose="02020603050405020304" pitchFamily="18" charset="0"/>
              </a:rPr>
              <a:t> 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i="1" baseline="30000" dirty="0" smtClean="0">
                <a:cs typeface="Times New Roman" panose="02020603050405020304" pitchFamily="18" charset="0"/>
              </a:rPr>
              <a:t>15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Ján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o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ňom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vydal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b="1" dirty="0" err="1" smtClean="0">
                <a:solidFill>
                  <a:srgbClr val="CC0000"/>
                </a:solidFill>
                <a:cs typeface="Times New Roman" panose="02020603050405020304" pitchFamily="18" charset="0"/>
              </a:rPr>
              <a:t>svedectvo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a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volal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: 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k-SK" altLang="sk-SK" sz="1800" i="1" dirty="0" smtClean="0"/>
              <a:t>   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"Toto je ten, o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ktorom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som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hovoril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: Ten,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čo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príde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po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mne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, je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predo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mnou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, </a:t>
            </a:r>
            <a:endParaRPr lang="sk-SK" altLang="sk-SK" sz="1800" i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k-SK" altLang="sk-SK" sz="1800" i="1" dirty="0" smtClean="0"/>
              <a:t>    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lebo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bol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prv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i="1" dirty="0" err="1" smtClean="0">
                <a:cs typeface="Times New Roman" panose="02020603050405020304" pitchFamily="18" charset="0"/>
              </a:rPr>
              <a:t>ako</a:t>
            </a:r>
            <a:r>
              <a:rPr lang="en-US" altLang="sk-SK" sz="1800" i="1" dirty="0" smtClean="0">
                <a:cs typeface="Times New Roman" panose="02020603050405020304" pitchFamily="18" charset="0"/>
              </a:rPr>
              <a:t> ja.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b="1" dirty="0" smtClean="0">
                <a:cs typeface="Times New Roman" panose="02020603050405020304" pitchFamily="18" charset="0"/>
              </a:rPr>
              <a:t> 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baseline="30000" dirty="0" smtClean="0">
                <a:cs typeface="Times New Roman" panose="02020603050405020304" pitchFamily="18" charset="0"/>
              </a:rPr>
              <a:t>  16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Z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jeho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plnosti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sme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sk-SK" altLang="sk-SK" sz="1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MY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všetci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dostali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milosť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za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milosťou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.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baseline="30000" dirty="0" smtClean="0">
                <a:cs typeface="Times New Roman" panose="02020603050405020304" pitchFamily="18" charset="0"/>
              </a:rPr>
              <a:t>17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sk-SK" altLang="sk-SK" sz="1800" dirty="0" smtClean="0"/>
              <a:t> 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Lebo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ak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zákon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bol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daný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skrze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Mojžiša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800" b="1" i="1" dirty="0" err="1" smtClean="0">
                <a:cs typeface="Times New Roman" panose="02020603050405020304" pitchFamily="18" charset="0"/>
              </a:rPr>
              <a:t>milosť</a:t>
            </a:r>
            <a:r>
              <a:rPr lang="en-US" altLang="sk-SK" sz="1800" b="1" i="1" dirty="0" smtClean="0">
                <a:cs typeface="Times New Roman" panose="02020603050405020304" pitchFamily="18" charset="0"/>
              </a:rPr>
              <a:t> a </a:t>
            </a:r>
            <a:r>
              <a:rPr lang="en-US" altLang="sk-SK" sz="1800" b="1" i="1" dirty="0" err="1" smtClean="0">
                <a:cs typeface="Times New Roman" panose="02020603050405020304" pitchFamily="18" charset="0"/>
              </a:rPr>
              <a:t>pravda</a:t>
            </a:r>
            <a:r>
              <a:rPr lang="en-US" altLang="sk-SK" sz="1800" b="1" i="1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prišli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skrze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Ježiša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Krista.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baseline="30000" dirty="0" smtClean="0">
                <a:cs typeface="Times New Roman" panose="02020603050405020304" pitchFamily="18" charset="0"/>
              </a:rPr>
              <a:t> 18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sk-SK" altLang="sk-SK" sz="1800" dirty="0" smtClean="0"/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Boha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nikto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nikdy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b="1" u="sng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nevidel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. 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dirty="0" smtClean="0">
                <a:cs typeface="Times New Roman" panose="02020603050405020304" pitchFamily="18" charset="0"/>
              </a:rPr>
              <a:t>  </a:t>
            </a:r>
            <a:r>
              <a:rPr lang="sk-SK" altLang="sk-SK" sz="1800" dirty="0" smtClean="0"/>
              <a:t>  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Jednorodený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Boh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,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ktorý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je v lone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Otca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, ten o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ňom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priniesol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 </a:t>
            </a:r>
            <a:r>
              <a:rPr lang="en-US" altLang="sk-SK" sz="1800" dirty="0" err="1" smtClean="0">
                <a:cs typeface="Times New Roman" panose="02020603050405020304" pitchFamily="18" charset="0"/>
              </a:rPr>
              <a:t>zvesť</a:t>
            </a:r>
            <a:r>
              <a:rPr lang="en-US" altLang="sk-SK" sz="1800" dirty="0" smtClean="0">
                <a:cs typeface="Times New Roman" panose="02020603050405020304" pitchFamily="18" charset="0"/>
              </a:rPr>
              <a:t>.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k-SK" sz="1800" dirty="0" smtClean="0">
                <a:cs typeface="Times New Roman" panose="02020603050405020304" pitchFamily="18" charset="0"/>
              </a:rPr>
              <a:t> </a:t>
            </a:r>
            <a:endParaRPr lang="sk-SK" altLang="sk-SK" sz="1800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k-SK" altLang="sk-SK" sz="1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k-SK" altLang="sk-SK" sz="2800" dirty="0" smtClean="0"/>
          </a:p>
        </p:txBody>
      </p:sp>
    </p:spTree>
    <p:extLst>
      <p:ext uri="{BB962C8B-B14F-4D97-AF65-F5344CB8AC3E}">
        <p14:creationId xmlns:p14="http://schemas.microsoft.com/office/powerpoint/2010/main" val="59919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375320"/>
          </a:xfrm>
        </p:spPr>
        <p:txBody>
          <a:bodyPr>
            <a:normAutofit fontScale="90000"/>
          </a:bodyPr>
          <a:lstStyle/>
          <a:p>
            <a:pPr algn="ctr"/>
            <a:r>
              <a:rPr lang="sk-SK" dirty="0" smtClean="0"/>
              <a:t>Cieľ stupňovitej </a:t>
            </a:r>
            <a:r>
              <a:rPr lang="sk-SK" dirty="0" err="1" smtClean="0"/>
              <a:t>hermeneutiky</a:t>
            </a:r>
            <a:r>
              <a:rPr lang="sk-SK" dirty="0" smtClean="0"/>
              <a:t> (výkladu)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sk-SK" sz="6400" dirty="0"/>
              <a:t>Prológ obsahuje „</a:t>
            </a:r>
            <a:r>
              <a:rPr lang="sk-SK" sz="6400" b="1" i="1" dirty="0" smtClean="0"/>
              <a:t>stupňovitý výklad“</a:t>
            </a:r>
            <a:r>
              <a:rPr lang="sk-SK" sz="6400" dirty="0" smtClean="0"/>
              <a:t>, ktorý je návodom na čítanie </a:t>
            </a:r>
            <a:r>
              <a:rPr lang="sk-SK" sz="6400" dirty="0"/>
              <a:t>Jánovho evanjelia. </a:t>
            </a:r>
            <a:endParaRPr lang="sk-SK" sz="6400" dirty="0" smtClean="0"/>
          </a:p>
          <a:p>
            <a:r>
              <a:rPr lang="sk-SK" sz="6400" dirty="0" smtClean="0"/>
              <a:t>Začína </a:t>
            </a:r>
            <a:r>
              <a:rPr lang="sk-SK" sz="6400" dirty="0"/>
              <a:t>bezprostredne u Boha. </a:t>
            </a:r>
            <a:r>
              <a:rPr lang="sk-SK" sz="6400" dirty="0" err="1" smtClean="0"/>
              <a:t>Zjavovateľ</a:t>
            </a:r>
            <a:r>
              <a:rPr lang="sk-SK" sz="6400" dirty="0" smtClean="0"/>
              <a:t> Boha je jeho Syn ako Slovo, ktoré prichádza  </a:t>
            </a:r>
            <a:r>
              <a:rPr lang="sk-SK" sz="6400" dirty="0"/>
              <a:t>priamo od Otca a ako jediný o ňom prináša autentické poznanie. </a:t>
            </a:r>
            <a:endParaRPr lang="sk-SK" sz="6400" dirty="0" smtClean="0"/>
          </a:p>
          <a:p>
            <a:r>
              <a:rPr lang="sk-SK" sz="6400" dirty="0" smtClean="0"/>
              <a:t>Boha </a:t>
            </a:r>
            <a:r>
              <a:rPr lang="sk-SK" sz="6400" dirty="0"/>
              <a:t>totižto nikto nikdy nevidel (1,18). Celá skutočnosť je skryté „slovo“, ktorým je Ježiš a to je „vyrieknuté“ v Ježišovi. On existoval pred všetkým ostatným. Mojžiš a Krstiteľ mali svoje „svetlo“ a svoju „pravdu“ iba vzhľadom na neho.</a:t>
            </a:r>
          </a:p>
          <a:p>
            <a:pPr marL="0" indent="0">
              <a:buNone/>
            </a:pPr>
            <a:endParaRPr lang="sk-SK" sz="6400" dirty="0"/>
          </a:p>
          <a:p>
            <a:pPr marL="0" indent="0">
              <a:buNone/>
            </a:pPr>
            <a:r>
              <a:rPr lang="sk-SK" sz="6400" dirty="0" smtClean="0"/>
              <a:t>Ježišovo </a:t>
            </a:r>
            <a:r>
              <a:rPr lang="sk-SK" sz="6400" dirty="0"/>
              <a:t>poznanie sa deje v dvoch stupňoch. Odpovedá to dvom strofám prológu (1,1-13.14-18). </a:t>
            </a:r>
            <a:endParaRPr lang="sk-SK" sz="6400" dirty="0" smtClean="0"/>
          </a:p>
          <a:p>
            <a:r>
              <a:rPr lang="sk-SK" sz="6400" dirty="0" smtClean="0"/>
              <a:t>Obe </a:t>
            </a:r>
            <a:r>
              <a:rPr lang="sk-SK" sz="6400" dirty="0"/>
              <a:t>časti začínajú pojmom </a:t>
            </a:r>
            <a:r>
              <a:rPr lang="sk-SK" sz="6400" b="1" dirty="0"/>
              <a:t>Slovo</a:t>
            </a:r>
            <a:r>
              <a:rPr lang="sk-SK" sz="6400" dirty="0"/>
              <a:t> (</a:t>
            </a:r>
            <a:r>
              <a:rPr lang="sk-SK" sz="6400" dirty="0" err="1"/>
              <a:t>logos</a:t>
            </a:r>
            <a:r>
              <a:rPr lang="sk-SK" sz="6400" dirty="0"/>
              <a:t>): 1,1 a 1,14. </a:t>
            </a:r>
          </a:p>
          <a:p>
            <a:r>
              <a:rPr lang="sk-SK" sz="6400" dirty="0" smtClean="0"/>
              <a:t>Prvá </a:t>
            </a:r>
            <a:r>
              <a:rPr lang="sk-SK" sz="6400" dirty="0"/>
              <a:t>strofa je formulovaná v 3. osobe singuláru, druhá prevažne v prvej osobe plurálu. </a:t>
            </a:r>
            <a:endParaRPr lang="sk-SK" sz="6400" dirty="0" smtClean="0"/>
          </a:p>
          <a:p>
            <a:pPr marL="0" indent="0">
              <a:buNone/>
            </a:pPr>
            <a:r>
              <a:rPr lang="sk-SK" sz="6400" dirty="0" smtClean="0"/>
              <a:t>   V prológu </a:t>
            </a:r>
            <a:r>
              <a:rPr lang="sk-SK" sz="6400" dirty="0"/>
              <a:t>sa dajú rozoznať dva </a:t>
            </a:r>
            <a:r>
              <a:rPr lang="sk-SK" sz="6400" dirty="0" smtClean="0"/>
              <a:t>stupne ako sa to deje aj v dvoch stupňoch evanjelia: </a:t>
            </a:r>
            <a:endParaRPr lang="sk-SK" sz="6400" dirty="0"/>
          </a:p>
          <a:p>
            <a:pPr lvl="0" fontAlgn="auto"/>
            <a:r>
              <a:rPr lang="sk-SK" sz="6400" dirty="0"/>
              <a:t>prvá strofa hovorí o viere (</a:t>
            </a:r>
            <a:r>
              <a:rPr lang="sk-SK" sz="6400" b="1" i="1" dirty="0"/>
              <a:t>veriť</a:t>
            </a:r>
            <a:r>
              <a:rPr lang="sk-SK" sz="6400" dirty="0"/>
              <a:t>), druhá o hľadení (</a:t>
            </a:r>
            <a:r>
              <a:rPr lang="sk-SK" sz="6400" b="1" i="1" dirty="0"/>
              <a:t>vidieť</a:t>
            </a:r>
            <a:r>
              <a:rPr lang="sk-SK" sz="6400" dirty="0"/>
              <a:t>). </a:t>
            </a:r>
          </a:p>
          <a:p>
            <a:pPr lvl="0" fontAlgn="auto"/>
            <a:r>
              <a:rPr lang="sk-SK" sz="6400" dirty="0"/>
              <a:t>prvé svedectvo </a:t>
            </a:r>
            <a:r>
              <a:rPr lang="sk-SK" sz="6400" dirty="0" smtClean="0"/>
              <a:t>Jána </a:t>
            </a:r>
            <a:r>
              <a:rPr lang="sk-SK" sz="6400" dirty="0"/>
              <a:t>Krstiteľa hovorí o svetle, druhé </a:t>
            </a:r>
            <a:r>
              <a:rPr lang="sk-SK" sz="6400" dirty="0" smtClean="0"/>
              <a:t>svedectvo Jána je o</a:t>
            </a:r>
            <a:r>
              <a:rPr lang="sk-SK" sz="6400" dirty="0"/>
              <a:t> </a:t>
            </a:r>
            <a:r>
              <a:rPr lang="sk-SK" sz="6400" dirty="0" err="1" smtClean="0"/>
              <a:t>preexistencii</a:t>
            </a:r>
            <a:r>
              <a:rPr lang="sk-SK" sz="6400" dirty="0" smtClean="0"/>
              <a:t> Krista. </a:t>
            </a:r>
            <a:endParaRPr lang="sk-SK" sz="6400" dirty="0"/>
          </a:p>
          <a:p>
            <a:pPr lvl="0" fontAlgn="auto"/>
            <a:r>
              <a:rPr lang="sk-SK" sz="6400" dirty="0"/>
              <a:t>v prvej strofe osvetľuje toto svetlo </a:t>
            </a:r>
            <a:r>
              <a:rPr lang="sk-SK" sz="6400" b="1" i="1" dirty="0"/>
              <a:t>každého človeka</a:t>
            </a:r>
            <a:r>
              <a:rPr lang="sk-SK" sz="6400" dirty="0"/>
              <a:t> a prijímajú ho Božie deti. V druhej strofe je Božia sláva prístupná len </a:t>
            </a:r>
            <a:r>
              <a:rPr lang="sk-SK" sz="6400" b="1" i="1" dirty="0" smtClean="0"/>
              <a:t>istému okruhu</a:t>
            </a:r>
            <a:r>
              <a:rPr lang="sk-SK" sz="6400" dirty="0" smtClean="0"/>
              <a:t> </a:t>
            </a:r>
            <a:r>
              <a:rPr lang="sk-SK" sz="6400" dirty="0"/>
              <a:t>označenému zámenom </a:t>
            </a:r>
            <a:r>
              <a:rPr lang="sk-SK" sz="6400" b="1" dirty="0" smtClean="0"/>
              <a:t>MY</a:t>
            </a:r>
            <a:r>
              <a:rPr lang="sk-SK" sz="6400" dirty="0" smtClean="0"/>
              <a:t>.</a:t>
            </a:r>
            <a:endParaRPr lang="sk-SK" sz="6400" dirty="0"/>
          </a:p>
          <a:p>
            <a:pPr marL="0" indent="0">
              <a:buNone/>
            </a:pPr>
            <a:endParaRPr lang="sk-SK" sz="6400" dirty="0" smtClean="0"/>
          </a:p>
          <a:p>
            <a:pPr marL="0" indent="0">
              <a:buNone/>
            </a:pPr>
            <a:r>
              <a:rPr lang="sk-SK" sz="6400" dirty="0" smtClean="0"/>
              <a:t>Prológ </a:t>
            </a:r>
            <a:r>
              <a:rPr lang="sk-SK" sz="6400" dirty="0"/>
              <a:t>predstavuje cestu od nechápania k porozumeniu. </a:t>
            </a:r>
            <a:r>
              <a:rPr lang="it-IT" sz="6400" dirty="0" smtClean="0"/>
              <a:t>K </a:t>
            </a:r>
            <a:r>
              <a:rPr lang="it-IT" sz="6400" dirty="0"/>
              <a:t>čomu mieri táto </a:t>
            </a:r>
            <a:r>
              <a:rPr lang="it-IT" sz="6400" dirty="0" smtClean="0"/>
              <a:t>stupňovit</a:t>
            </a:r>
            <a:r>
              <a:rPr lang="sk-SK" sz="6400" dirty="0" smtClean="0"/>
              <a:t>ý výklad</a:t>
            </a:r>
            <a:r>
              <a:rPr lang="it-IT" sz="6400" dirty="0" smtClean="0"/>
              <a:t>? </a:t>
            </a:r>
            <a:endParaRPr lang="sk-SK" sz="6400" dirty="0"/>
          </a:p>
          <a:p>
            <a:r>
              <a:rPr lang="it-IT" sz="6400" dirty="0"/>
              <a:t>Cieľom jánovskej stupňovitej hermeneutiky je </a:t>
            </a:r>
            <a:r>
              <a:rPr lang="it-IT" sz="6400" b="1" dirty="0"/>
              <a:t>vnútorná autonómia</a:t>
            </a:r>
            <a:r>
              <a:rPr lang="it-IT" sz="6400" dirty="0"/>
              <a:t> kresťanskej viery. Táto dodá ráz celej stavbe evanjeliu. </a:t>
            </a:r>
            <a:endParaRPr lang="sk-SK" sz="6400" dirty="0" smtClean="0"/>
          </a:p>
          <a:p>
            <a:r>
              <a:rPr lang="it-IT" sz="6400" b="1" dirty="0" smtClean="0">
                <a:solidFill>
                  <a:srgbClr val="C00000"/>
                </a:solidFill>
              </a:rPr>
              <a:t>Verejné </a:t>
            </a:r>
            <a:r>
              <a:rPr lang="it-IT" sz="6400" b="1" dirty="0">
                <a:solidFill>
                  <a:srgbClr val="C00000"/>
                </a:solidFill>
              </a:rPr>
              <a:t>pôsobenie Zjaviteľa</a:t>
            </a:r>
            <a:r>
              <a:rPr lang="it-IT" sz="6400" dirty="0">
                <a:solidFill>
                  <a:srgbClr val="C00000"/>
                </a:solidFill>
              </a:rPr>
              <a:t> </a:t>
            </a:r>
            <a:r>
              <a:rPr lang="it-IT" sz="6400" dirty="0" smtClean="0"/>
              <a:t>(</a:t>
            </a:r>
            <a:r>
              <a:rPr lang="sk-SK" sz="6400" dirty="0" smtClean="0"/>
              <a:t>kap. </a:t>
            </a:r>
            <a:r>
              <a:rPr lang="sk-SK" sz="6400" dirty="0" err="1" smtClean="0"/>
              <a:t>Jn</a:t>
            </a:r>
            <a:r>
              <a:rPr lang="sk-SK" sz="6400" dirty="0" smtClean="0"/>
              <a:t> </a:t>
            </a:r>
            <a:r>
              <a:rPr lang="it-IT" sz="6400" dirty="0" smtClean="0"/>
              <a:t>1-12</a:t>
            </a:r>
            <a:r>
              <a:rPr lang="it-IT" sz="6400" dirty="0"/>
              <a:t>) </a:t>
            </a:r>
            <a:r>
              <a:rPr lang="it-IT" sz="6400" dirty="0" smtClean="0"/>
              <a:t>pres</a:t>
            </a:r>
            <a:r>
              <a:rPr lang="sk-SK" sz="6400" dirty="0" err="1" smtClean="0"/>
              <a:t>iahne</a:t>
            </a:r>
            <a:r>
              <a:rPr lang="it-IT" sz="6400" dirty="0" smtClean="0"/>
              <a:t> </a:t>
            </a:r>
            <a:r>
              <a:rPr lang="it-IT" sz="6400" b="1" dirty="0">
                <a:solidFill>
                  <a:srgbClr val="C00000"/>
                </a:solidFill>
              </a:rPr>
              <a:t>zjavenie </a:t>
            </a:r>
            <a:r>
              <a:rPr lang="sk-SK" sz="6400" b="1" dirty="0" smtClean="0">
                <a:solidFill>
                  <a:srgbClr val="C00000"/>
                </a:solidFill>
              </a:rPr>
              <a:t>Ježiša </a:t>
            </a:r>
            <a:r>
              <a:rPr lang="it-IT" sz="6400" b="1" dirty="0" smtClean="0">
                <a:solidFill>
                  <a:srgbClr val="C00000"/>
                </a:solidFill>
              </a:rPr>
              <a:t>v </a:t>
            </a:r>
            <a:r>
              <a:rPr lang="it-IT" sz="6400" b="1" dirty="0">
                <a:solidFill>
                  <a:srgbClr val="C00000"/>
                </a:solidFill>
              </a:rPr>
              <a:t>kruhu </a:t>
            </a:r>
            <a:r>
              <a:rPr lang="sk-SK" sz="6400" b="1" dirty="0" smtClean="0">
                <a:solidFill>
                  <a:srgbClr val="C00000"/>
                </a:solidFill>
              </a:rPr>
              <a:t>svojich </a:t>
            </a:r>
            <a:r>
              <a:rPr lang="it-IT" sz="6400" b="1" dirty="0" smtClean="0">
                <a:solidFill>
                  <a:srgbClr val="C00000"/>
                </a:solidFill>
              </a:rPr>
              <a:t>učeníkov</a:t>
            </a:r>
            <a:r>
              <a:rPr lang="it-IT" sz="6400" dirty="0" smtClean="0"/>
              <a:t> (</a:t>
            </a:r>
            <a:r>
              <a:rPr lang="sk-SK" sz="6400" dirty="0" smtClean="0"/>
              <a:t>kap. </a:t>
            </a:r>
            <a:r>
              <a:rPr lang="sk-SK" sz="6400" dirty="0" err="1" smtClean="0"/>
              <a:t>Jn</a:t>
            </a:r>
            <a:r>
              <a:rPr lang="sk-SK" sz="6400" dirty="0" smtClean="0"/>
              <a:t> </a:t>
            </a:r>
            <a:r>
              <a:rPr lang="it-IT" sz="6400" dirty="0" smtClean="0"/>
              <a:t>13-17</a:t>
            </a:r>
            <a:r>
              <a:rPr lang="sk-SK" sz="6400" dirty="0" smtClean="0"/>
              <a:t> reč vo večeradle) a najmä</a:t>
            </a:r>
            <a:r>
              <a:rPr lang="it-IT" sz="6400" dirty="0" smtClean="0"/>
              <a:t> </a:t>
            </a:r>
            <a:r>
              <a:rPr lang="sk-SK" sz="6400" dirty="0" smtClean="0"/>
              <a:t>skúsenosť po vzkriesení (kap. </a:t>
            </a:r>
            <a:r>
              <a:rPr lang="sk-SK" sz="6400" dirty="0" err="1" smtClean="0"/>
              <a:t>Jn</a:t>
            </a:r>
            <a:r>
              <a:rPr lang="sk-SK" sz="6400" dirty="0" smtClean="0"/>
              <a:t> </a:t>
            </a:r>
            <a:r>
              <a:rPr lang="it-IT" sz="6400" dirty="0" smtClean="0"/>
              <a:t>20-21</a:t>
            </a:r>
            <a:r>
              <a:rPr lang="it-IT" sz="6400" dirty="0"/>
              <a:t>).</a:t>
            </a:r>
            <a:r>
              <a:rPr lang="it-IT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sk-SK" sz="7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k-SK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 viere </a:t>
            </a:r>
            <a:r>
              <a:rPr lang="sk-SK" sz="7200" dirty="0" smtClean="0"/>
              <a:t>je potrebná aj</a:t>
            </a:r>
            <a:r>
              <a:rPr lang="sk-SK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kontemplácia (živá skúsenosť so živým Kristom).</a:t>
            </a:r>
            <a:endParaRPr lang="sk-SK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4468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altLang="sk-SK" b="1" dirty="0" err="1" smtClean="0">
                <a:latin typeface="Arial Narrow" panose="020B0606020202030204" pitchFamily="34" charset="0"/>
              </a:rPr>
              <a:t>Prol</a:t>
            </a:r>
            <a:r>
              <a:rPr lang="sk-SK" altLang="sk-SK" b="1" dirty="0" smtClean="0">
                <a:latin typeface="Arial Narrow" panose="020B0606020202030204" pitchFamily="34" charset="0"/>
              </a:rPr>
              <a:t>ó</a:t>
            </a:r>
            <a:r>
              <a:rPr lang="en-US" altLang="sk-SK" b="1" dirty="0" smtClean="0">
                <a:latin typeface="Arial Narrow" panose="020B0606020202030204" pitchFamily="34" charset="0"/>
              </a:rPr>
              <a:t>g</a:t>
            </a:r>
            <a:r>
              <a:rPr lang="sk-SK" altLang="sk-SK" b="1" dirty="0" smtClean="0">
                <a:latin typeface="Arial Narrow" panose="020B0606020202030204" pitchFamily="34" charset="0"/>
              </a:rPr>
              <a:t> (</a:t>
            </a:r>
            <a:r>
              <a:rPr lang="sk-SK" altLang="sk-SK" b="1" dirty="0" err="1" smtClean="0">
                <a:latin typeface="Arial Narrow" panose="020B0606020202030204" pitchFamily="34" charset="0"/>
              </a:rPr>
              <a:t>Jn</a:t>
            </a:r>
            <a:r>
              <a:rPr lang="sk-SK" altLang="sk-SK" b="1" dirty="0" smtClean="0">
                <a:latin typeface="Arial Narrow" panose="020B0606020202030204" pitchFamily="34" charset="0"/>
              </a:rPr>
              <a:t> 1,1-18 v </a:t>
            </a:r>
            <a:r>
              <a:rPr lang="sk-SK" altLang="sk-SK" b="1" dirty="0" err="1" smtClean="0">
                <a:latin typeface="Arial Narrow" panose="020B0606020202030204" pitchFamily="34" charset="0"/>
              </a:rPr>
              <a:t>chiastickej</a:t>
            </a:r>
            <a:r>
              <a:rPr lang="sk-SK" altLang="sk-SK" b="1" dirty="0" smtClean="0">
                <a:latin typeface="Arial Narrow" panose="020B0606020202030204" pitchFamily="34" charset="0"/>
              </a:rPr>
              <a:t> „X“ štruktúre)</a:t>
            </a:r>
            <a:endParaRPr lang="en-US" altLang="sk-SK" sz="3600" b="1" dirty="0" smtClean="0">
              <a:latin typeface="Arial Narrow" panose="020B0606020202030204" pitchFamily="34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n-US" altLang="sk-SK" sz="2100" b="1" dirty="0" smtClean="0">
                <a:latin typeface="Arial Narrow" panose="020B0606020202030204" pitchFamily="34" charset="0"/>
              </a:rPr>
              <a:t> A) 1-2: </a:t>
            </a:r>
            <a:r>
              <a:rPr lang="sk-SK" altLang="sk-SK" sz="2100" b="1" dirty="0" smtClean="0">
                <a:latin typeface="Arial Narrow" panose="020B0606020202030204" pitchFamily="34" charset="0"/>
              </a:rPr>
              <a:t>Slovo bolo s Bohom od vekov</a:t>
            </a:r>
            <a:endParaRPr lang="en-US" altLang="sk-SK" sz="2100" b="1" dirty="0" smtClean="0">
              <a:latin typeface="Arial Narrow" panose="020B0606020202030204" pitchFamily="34" charset="0"/>
            </a:endParaRPr>
          </a:p>
          <a:p>
            <a:pPr marL="173038" lvl="1" indent="0">
              <a:buNone/>
            </a:pPr>
            <a:r>
              <a:rPr lang="sk-SK" altLang="sk-SK" sz="2100" b="1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 </a:t>
            </a:r>
            <a:r>
              <a:rPr lang="en-US" altLang="sk-SK" sz="2100" b="1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B) 3: </a:t>
            </a:r>
            <a:r>
              <a:rPr lang="sk-SK" altLang="sk-SK" sz="2100" b="1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Všetko povstalo skrze neho</a:t>
            </a:r>
            <a:r>
              <a:rPr lang="en-US" altLang="sk-SK" sz="2100" b="1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 (</a:t>
            </a:r>
            <a:r>
              <a:rPr lang="sk-SK" altLang="sk-SK" sz="2100" b="1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Slovo</a:t>
            </a:r>
            <a:r>
              <a:rPr lang="en-US" altLang="sk-SK" sz="2100" b="1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)</a:t>
            </a:r>
          </a:p>
          <a:p>
            <a:pPr marL="0" indent="0">
              <a:buNone/>
            </a:pPr>
            <a:r>
              <a:rPr lang="sk-SK" altLang="sk-SK" sz="2100" b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     </a:t>
            </a:r>
            <a:r>
              <a:rPr lang="en-US" altLang="sk-SK" sz="2100" b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C) 4-5: </a:t>
            </a:r>
            <a:r>
              <a:rPr lang="sk-SK" altLang="sk-SK" sz="2100" b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V ňom bolo život a svetlo</a:t>
            </a:r>
            <a:r>
              <a:rPr lang="en-US" altLang="sk-SK" sz="2100" b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, </a:t>
            </a:r>
            <a:r>
              <a:rPr lang="sk-SK" altLang="sk-SK" sz="2100" b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ktoré tmy neprijali (resp. ale tma ho nepohltila) </a:t>
            </a:r>
          </a:p>
          <a:p>
            <a:pPr marL="0" indent="0">
              <a:buNone/>
            </a:pPr>
            <a:r>
              <a:rPr lang="sk-SK" altLang="sk-SK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        </a:t>
            </a:r>
            <a:r>
              <a:rPr lang="en-US" altLang="sk-SK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D) 6-8: [J</a:t>
            </a:r>
            <a:r>
              <a:rPr lang="sk-SK" altLang="sk-SK" b="1" i="1" dirty="0" err="1" smtClean="0">
                <a:solidFill>
                  <a:srgbClr val="800000"/>
                </a:solidFill>
                <a:latin typeface="Arial Narrow" panose="020B0606020202030204" pitchFamily="34" charset="0"/>
              </a:rPr>
              <a:t>án</a:t>
            </a:r>
            <a:r>
              <a:rPr lang="sk-SK" altLang="sk-SK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 nebol svetlom</a:t>
            </a:r>
            <a:r>
              <a:rPr lang="en-US" altLang="sk-SK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, </a:t>
            </a:r>
            <a:r>
              <a:rPr lang="sk-SK" altLang="sk-SK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ale prišiel</a:t>
            </a:r>
            <a:r>
              <a:rPr lang="en-US" altLang="sk-SK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 </a:t>
            </a:r>
            <a:r>
              <a:rPr lang="sk-SK" altLang="sk-SK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vydať svedectvo o svetle</a:t>
            </a:r>
            <a:r>
              <a:rPr lang="en-US" altLang="sk-SK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]</a:t>
            </a:r>
          </a:p>
          <a:p>
            <a:pPr>
              <a:lnSpc>
                <a:spcPct val="90000"/>
              </a:lnSpc>
              <a:buNone/>
            </a:pPr>
            <a:r>
              <a:rPr lang="sk-SK" altLang="sk-SK" sz="2100" b="1" dirty="0" smtClean="0">
                <a:solidFill>
                  <a:srgbClr val="FF00FF"/>
                </a:solidFill>
                <a:latin typeface="Arial Narrow" panose="020B0606020202030204" pitchFamily="34" charset="0"/>
              </a:rPr>
              <a:t>             </a:t>
            </a:r>
            <a:r>
              <a:rPr lang="en-US" altLang="sk-SK" sz="2100" b="1" dirty="0" smtClean="0">
                <a:solidFill>
                  <a:srgbClr val="FF00FF"/>
                </a:solidFill>
                <a:latin typeface="Arial Narrow" panose="020B0606020202030204" pitchFamily="34" charset="0"/>
              </a:rPr>
              <a:t>E) 9-10: </a:t>
            </a:r>
            <a:r>
              <a:rPr lang="sk-SK" altLang="sk-SK" sz="2100" b="1" dirty="0" smtClean="0">
                <a:solidFill>
                  <a:srgbClr val="FF00FF"/>
                </a:solidFill>
                <a:latin typeface="Arial Narrow" panose="020B0606020202030204" pitchFamily="34" charset="0"/>
              </a:rPr>
              <a:t>Pravé svetlo prišlo na svet a svet ho nespoznal </a:t>
            </a:r>
            <a:endParaRPr lang="en-US" altLang="sk-SK" sz="2100" b="1" dirty="0" smtClean="0">
              <a:solidFill>
                <a:srgbClr val="FF00FF"/>
              </a:solidFill>
              <a:latin typeface="Arial Narrow" panose="020B0606020202030204" pitchFamily="34" charset="0"/>
            </a:endParaRPr>
          </a:p>
          <a:p>
            <a:pPr marL="688975" lvl="4" indent="0" eaLnBrk="1" hangingPunct="1">
              <a:buFont typeface="Wingdings" panose="05000000000000000000" pitchFamily="2" charset="2"/>
              <a:buNone/>
            </a:pPr>
            <a:r>
              <a:rPr lang="sk-SK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 </a:t>
            </a:r>
            <a:r>
              <a:rPr lang="en-US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   F) 11: </a:t>
            </a:r>
            <a:r>
              <a:rPr lang="sk-SK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Prišiel do svojho vlastného</a:t>
            </a:r>
            <a:r>
              <a:rPr lang="en-US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, </a:t>
            </a:r>
            <a:r>
              <a:rPr lang="sk-SK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a svoji vlastní ho neprijali</a:t>
            </a:r>
            <a:endParaRPr lang="en-US" altLang="sk-SK" sz="2100" b="1" dirty="0" smtClean="0">
              <a:solidFill>
                <a:srgbClr val="008080"/>
              </a:solidFill>
              <a:latin typeface="Arial Narrow" panose="020B0606020202030204" pitchFamily="34" charset="0"/>
            </a:endParaRPr>
          </a:p>
          <a:p>
            <a:pPr marL="688975" lvl="4" indent="0" eaLnBrk="1" hangingPunct="1">
              <a:buFont typeface="Wingdings" panose="05000000000000000000" pitchFamily="2" charset="2"/>
              <a:buNone/>
            </a:pPr>
            <a:r>
              <a:rPr lang="en-US" altLang="sk-SK" sz="2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sk-SK" altLang="sk-SK" sz="2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altLang="sk-SK" sz="2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  </a:t>
            </a:r>
            <a:r>
              <a:rPr lang="en-US" altLang="sk-SK" sz="23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G) 12: </a:t>
            </a:r>
            <a:r>
              <a:rPr lang="sk-SK" altLang="sk-SK" sz="2300" b="1" cap="all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TÝM, čo v neho uverili, Dal moc stať sa Božími deťmi</a:t>
            </a:r>
            <a:endParaRPr lang="en-US" altLang="sk-SK" sz="2300" b="1" cap="all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688975" lvl="4" indent="0" eaLnBrk="1" hangingPunct="1">
              <a:buFont typeface="Wingdings" panose="05000000000000000000" pitchFamily="2" charset="2"/>
              <a:buNone/>
            </a:pPr>
            <a:r>
              <a:rPr lang="en-US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  </a:t>
            </a:r>
            <a:r>
              <a:rPr lang="sk-SK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 </a:t>
            </a:r>
            <a:r>
              <a:rPr lang="en-US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 F’) 13: T</a:t>
            </a:r>
            <a:r>
              <a:rPr lang="sk-SK" altLang="sk-SK" sz="2100" b="1" dirty="0" err="1" smtClean="0">
                <a:solidFill>
                  <a:srgbClr val="008080"/>
                </a:solidFill>
                <a:latin typeface="Arial Narrow" panose="020B0606020202030204" pitchFamily="34" charset="0"/>
              </a:rPr>
              <a:t>íto</a:t>
            </a:r>
            <a:r>
              <a:rPr lang="sk-SK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 veriaci nie sú</a:t>
            </a:r>
            <a:r>
              <a:rPr lang="en-US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 </a:t>
            </a:r>
            <a:r>
              <a:rPr lang="sk-SK" altLang="sk-SK" sz="2100" b="1" dirty="0" smtClean="0">
                <a:solidFill>
                  <a:srgbClr val="008080"/>
                </a:solidFill>
                <a:latin typeface="Arial Narrow" panose="020B0606020202030204" pitchFamily="34" charset="0"/>
              </a:rPr>
              <a:t>bežným ľudským pokolením, ale narodili sa z Boha</a:t>
            </a:r>
            <a:endParaRPr lang="en-US" altLang="sk-SK" sz="2100" b="1" dirty="0" smtClean="0">
              <a:solidFill>
                <a:srgbClr val="008080"/>
              </a:solidFill>
              <a:latin typeface="Arial Narrow" panose="020B0606020202030204" pitchFamily="34" charset="0"/>
            </a:endParaRPr>
          </a:p>
          <a:p>
            <a:pPr marL="688975" lvl="4" indent="0" eaLnBrk="1" hangingPunct="1">
              <a:buFont typeface="Wingdings" panose="05000000000000000000" pitchFamily="2" charset="2"/>
              <a:buNone/>
            </a:pPr>
            <a:r>
              <a:rPr lang="sk-SK" altLang="sk-SK" sz="2100" b="1" dirty="0" smtClean="0">
                <a:solidFill>
                  <a:srgbClr val="FF00FF"/>
                </a:solidFill>
                <a:latin typeface="Arial Narrow" panose="020B0606020202030204" pitchFamily="34" charset="0"/>
              </a:rPr>
              <a:t> </a:t>
            </a:r>
            <a:r>
              <a:rPr lang="en-US" altLang="sk-SK" sz="2100" b="1" dirty="0" smtClean="0">
                <a:solidFill>
                  <a:srgbClr val="FF00FF"/>
                </a:solidFill>
                <a:latin typeface="Arial Narrow" panose="020B0606020202030204" pitchFamily="34" charset="0"/>
              </a:rPr>
              <a:t>E’) 14: </a:t>
            </a:r>
            <a:r>
              <a:rPr lang="sk-SK" altLang="sk-SK" sz="2100" b="1" dirty="0" smtClean="0">
                <a:solidFill>
                  <a:srgbClr val="FF00FF"/>
                </a:solidFill>
                <a:latin typeface="Arial Narrow" panose="020B0606020202030204" pitchFamily="34" charset="0"/>
              </a:rPr>
              <a:t>Slovo sa stalo telom,</a:t>
            </a:r>
            <a:r>
              <a:rPr lang="en-US" altLang="sk-SK" sz="2100" b="1" dirty="0" smtClean="0">
                <a:solidFill>
                  <a:srgbClr val="FF00FF"/>
                </a:solidFill>
                <a:latin typeface="Arial Narrow" panose="020B0606020202030204" pitchFamily="34" charset="0"/>
              </a:rPr>
              <a:t> </a:t>
            </a:r>
            <a:r>
              <a:rPr lang="sk-SK" altLang="sk-SK" sz="2100" b="1" dirty="0" smtClean="0">
                <a:solidFill>
                  <a:srgbClr val="FF00FF"/>
                </a:solidFill>
                <a:latin typeface="Arial Narrow" panose="020B0606020202030204" pitchFamily="34" charset="0"/>
              </a:rPr>
              <a:t>zjavilo Božiu slávu ako Syn plný milosti a</a:t>
            </a:r>
            <a:r>
              <a:rPr lang="en-US" altLang="sk-SK" sz="2100" b="1" dirty="0" smtClean="0">
                <a:solidFill>
                  <a:srgbClr val="FF00FF"/>
                </a:solidFill>
                <a:latin typeface="Arial Narrow" panose="020B0606020202030204" pitchFamily="34" charset="0"/>
              </a:rPr>
              <a:t> </a:t>
            </a:r>
            <a:r>
              <a:rPr lang="sk-SK" altLang="sk-SK" sz="2100" b="1" dirty="0" smtClean="0">
                <a:solidFill>
                  <a:srgbClr val="FF00FF"/>
                </a:solidFill>
                <a:latin typeface="Arial Narrow" panose="020B0606020202030204" pitchFamily="34" charset="0"/>
              </a:rPr>
              <a:t>pravdy</a:t>
            </a:r>
            <a:endParaRPr lang="en-US" altLang="sk-SK" sz="2100" b="1" dirty="0" smtClean="0">
              <a:solidFill>
                <a:srgbClr val="FF00FF"/>
              </a:solidFill>
              <a:latin typeface="Arial Narrow" panose="020B0606020202030204" pitchFamily="34" charset="0"/>
            </a:endParaRPr>
          </a:p>
          <a:p>
            <a:pPr marL="517525" lvl="3" indent="0" eaLnBrk="1" hangingPunct="1">
              <a:buFont typeface="Wingdings" panose="05000000000000000000" pitchFamily="2" charset="2"/>
              <a:buNone/>
            </a:pPr>
            <a:r>
              <a:rPr lang="sk-SK" altLang="sk-SK" sz="2100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 </a:t>
            </a:r>
            <a:r>
              <a:rPr lang="en-US" altLang="sk-SK" sz="2100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D’) 15: [J</a:t>
            </a:r>
            <a:r>
              <a:rPr lang="sk-SK" altLang="sk-SK" sz="2100" b="1" i="1" dirty="0" err="1" smtClean="0">
                <a:solidFill>
                  <a:srgbClr val="800000"/>
                </a:solidFill>
                <a:latin typeface="Arial Narrow" panose="020B0606020202030204" pitchFamily="34" charset="0"/>
              </a:rPr>
              <a:t>án</a:t>
            </a:r>
            <a:r>
              <a:rPr lang="sk-SK" altLang="sk-SK" sz="2100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 svedčil o prvenstve </a:t>
            </a:r>
            <a:r>
              <a:rPr lang="en-US" altLang="sk-SK" sz="2100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 </a:t>
            </a:r>
            <a:r>
              <a:rPr lang="sk-SK" altLang="sk-SK" sz="2100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toho, čo mal prísť po ňom</a:t>
            </a:r>
            <a:r>
              <a:rPr lang="en-US" altLang="sk-SK" sz="2100" b="1" i="1" dirty="0" smtClean="0">
                <a:solidFill>
                  <a:srgbClr val="800000"/>
                </a:solidFill>
                <a:latin typeface="Arial Narrow" panose="020B0606020202030204" pitchFamily="34" charset="0"/>
              </a:rPr>
              <a:t>]</a:t>
            </a:r>
          </a:p>
          <a:p>
            <a:pPr marL="344488" lvl="2" indent="0" eaLnBrk="1" hangingPunct="1">
              <a:buFont typeface="Wingdings" panose="05000000000000000000" pitchFamily="2" charset="2"/>
              <a:buNone/>
            </a:pPr>
            <a:r>
              <a:rPr lang="sk-SK" altLang="sk-SK" sz="2100" b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 </a:t>
            </a:r>
            <a:r>
              <a:rPr lang="en-US" altLang="sk-SK" sz="2100" b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C’) 16: </a:t>
            </a:r>
            <a:r>
              <a:rPr lang="sk-SK" altLang="sk-SK" sz="2100" b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Z jeho plnosti (Slova</a:t>
            </a:r>
            <a:r>
              <a:rPr lang="en-US" altLang="sk-SK" sz="2100" b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), </a:t>
            </a:r>
            <a:r>
              <a:rPr lang="sk-SK" altLang="sk-SK" sz="2100" b="1" dirty="0" smtClean="0">
                <a:solidFill>
                  <a:srgbClr val="0000FF"/>
                </a:solidFill>
                <a:latin typeface="Arial Narrow" panose="020B0606020202030204" pitchFamily="34" charset="0"/>
              </a:rPr>
              <a:t>sme prijali milosť za milosťou</a:t>
            </a:r>
            <a:endParaRPr lang="en-US" altLang="sk-SK" sz="2100" b="1" dirty="0" smtClean="0">
              <a:solidFill>
                <a:srgbClr val="0000FF"/>
              </a:solidFill>
              <a:latin typeface="Arial Narrow" panose="020B0606020202030204" pitchFamily="34" charset="0"/>
            </a:endParaRPr>
          </a:p>
          <a:p>
            <a:pPr marL="173038" lvl="1" indent="0">
              <a:buNone/>
            </a:pPr>
            <a:r>
              <a:rPr lang="sk-SK" altLang="sk-SK" sz="2100" b="1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  </a:t>
            </a:r>
            <a:r>
              <a:rPr lang="en-US" altLang="sk-SK" sz="2100" b="1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B’) 17: </a:t>
            </a:r>
            <a:r>
              <a:rPr lang="sk-SK" altLang="sk-SK" sz="2100" b="1" dirty="0" smtClean="0">
                <a:solidFill>
                  <a:srgbClr val="008000"/>
                </a:solidFill>
                <a:latin typeface="Arial Narrow" panose="020B0606020202030204" pitchFamily="34" charset="0"/>
              </a:rPr>
              <a:t>Milosť a pravda prišli skrze Ježiša Krista</a:t>
            </a:r>
          </a:p>
          <a:p>
            <a:pPr marL="173038" lvl="1" indent="0">
              <a:buNone/>
            </a:pPr>
            <a:r>
              <a:rPr lang="en-US" altLang="sk-SK" sz="2100" b="1" dirty="0" smtClean="0">
                <a:latin typeface="Arial Narrow" panose="020B0606020202030204" pitchFamily="34" charset="0"/>
              </a:rPr>
              <a:t>A’) 18:</a:t>
            </a:r>
            <a:r>
              <a:rPr lang="sk-SK" altLang="sk-SK" sz="2100" b="1" dirty="0" smtClean="0">
                <a:latin typeface="Arial Narrow" panose="020B0606020202030204" pitchFamily="34" charset="0"/>
              </a:rPr>
              <a:t> </a:t>
            </a:r>
            <a:r>
              <a:rPr lang="en-US" altLang="sk-SK" sz="2100" b="1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Jednorodený</a:t>
            </a:r>
            <a:r>
              <a:rPr lang="en-US" altLang="sk-SK" sz="21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sk-SK" altLang="sk-SK" sz="21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Syn, </a:t>
            </a:r>
            <a:r>
              <a:rPr lang="en-US" altLang="sk-SK" sz="2100" b="1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Boh</a:t>
            </a:r>
            <a:r>
              <a:rPr lang="en-US" altLang="sk-SK" sz="21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sk-SK" sz="2100" b="1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priniesol</a:t>
            </a:r>
            <a:r>
              <a:rPr lang="sk-SK" altLang="sk-SK" sz="21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 o Otcovi</a:t>
            </a:r>
            <a:r>
              <a:rPr lang="en-US" altLang="sk-SK" sz="21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sk-SK" sz="2100" b="1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zvesť</a:t>
            </a:r>
            <a:r>
              <a:rPr lang="en-US" altLang="sk-SK" sz="21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.</a:t>
            </a:r>
            <a:endParaRPr lang="sk-SK" altLang="sk-SK" sz="21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173038" lvl="1" indent="0">
              <a:buNone/>
            </a:pPr>
            <a:endParaRPr lang="en-US" altLang="sk-SK" sz="2100" dirty="0" smtClean="0"/>
          </a:p>
        </p:txBody>
      </p:sp>
    </p:spTree>
    <p:extLst>
      <p:ext uri="{BB962C8B-B14F-4D97-AF65-F5344CB8AC3E}">
        <p14:creationId xmlns:p14="http://schemas.microsoft.com/office/powerpoint/2010/main" val="28343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k-SK" sz="3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sk-SK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sk-SK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Ďakujem </a:t>
            </a:r>
            <a:r>
              <a:rPr lang="sk-SK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r>
              <a:rPr lang="sk-SK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pozornosť a </a:t>
            </a:r>
            <a:endParaRPr lang="sk-SK" sz="3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sk-SK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Prajem </a:t>
            </a:r>
            <a:r>
              <a:rPr lang="sk-SK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veľa </a:t>
            </a:r>
            <a:r>
              <a:rPr lang="sk-SK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požehnania </a:t>
            </a:r>
            <a:endParaRPr lang="sk-SK" sz="3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sk-SK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</a:t>
            </a:r>
            <a:r>
              <a:rPr lang="sk-SK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práce a meditácie </a:t>
            </a:r>
          </a:p>
          <a:p>
            <a:pPr marL="0" indent="0" algn="ctr">
              <a:buNone/>
            </a:pPr>
            <a:r>
              <a:rPr lang="sk-SK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 Písmom</a:t>
            </a:r>
            <a:endParaRPr lang="sk-SK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303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k-SK" altLang="sk-SK" sz="2800" b="1" dirty="0" smtClean="0">
                <a:latin typeface="Albertus Medium"/>
              </a:rPr>
              <a:t>Typická scéna: </a:t>
            </a:r>
            <a:br>
              <a:rPr lang="sk-SK" altLang="sk-SK" sz="2800" b="1" dirty="0" smtClean="0">
                <a:latin typeface="Albertus Medium"/>
              </a:rPr>
            </a:br>
            <a:r>
              <a:rPr lang="sk-SK" altLang="sk-SK" sz="2800" b="1" dirty="0" smtClean="0">
                <a:latin typeface="Albertus Medium"/>
              </a:rPr>
              <a:t>„Stretnutie cudzinca pri studni“ (Ex 2,15-21)</a:t>
            </a:r>
            <a:br>
              <a:rPr lang="sk-SK" altLang="sk-SK" sz="2800" b="1" dirty="0" smtClean="0">
                <a:latin typeface="Albertus Medium"/>
              </a:rPr>
            </a:br>
            <a:endParaRPr lang="sk-SK" altLang="sk-SK" sz="2800" dirty="0" smtClean="0">
              <a:latin typeface="Albertus Medium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k-SK" sz="2000" dirty="0" smtClean="0"/>
              <a:t>muž </a:t>
            </a:r>
            <a:r>
              <a:rPr lang="sk-SK" sz="2000" dirty="0"/>
              <a:t>na cestách príde do cudziny a zastane pri studni;</a:t>
            </a:r>
          </a:p>
          <a:p>
            <a:pPr>
              <a:defRPr/>
            </a:pPr>
            <a:r>
              <a:rPr lang="sk-SK" sz="2000" dirty="0"/>
              <a:t>príde žena alebo skupina žien naberať vodu;</a:t>
            </a:r>
          </a:p>
          <a:p>
            <a:pPr>
              <a:defRPr/>
            </a:pPr>
            <a:r>
              <a:rPr lang="sk-SK" sz="2000" dirty="0"/>
              <a:t>muž poprosí o vodu a žena mu ju naberie alebo muž naberie  vodu pre ženu. V každom prípade vodu niekto naberie, aby ju ponúkol;</a:t>
            </a:r>
          </a:p>
          <a:p>
            <a:pPr>
              <a:defRPr/>
            </a:pPr>
            <a:r>
              <a:rPr lang="sk-SK" sz="2000" dirty="0"/>
              <a:t>nasleduje rozhovor pri studni, v ktorom sa osoby spoznajú; </a:t>
            </a:r>
          </a:p>
          <a:p>
            <a:pPr>
              <a:defRPr/>
            </a:pPr>
            <a:r>
              <a:rPr lang="sk-SK" sz="2000" dirty="0"/>
              <a:t>žena uteká rodičom oznámiť, že našla muža pri studni (</a:t>
            </a:r>
            <a:r>
              <a:rPr lang="sk-SK" sz="2000" dirty="0" err="1"/>
              <a:t>Gn</a:t>
            </a:r>
            <a:r>
              <a:rPr lang="sk-SK" sz="2000" dirty="0"/>
              <a:t> 24,28; 29,12; Ex 2,18).</a:t>
            </a:r>
          </a:p>
          <a:p>
            <a:pPr>
              <a:defRPr/>
            </a:pPr>
            <a:r>
              <a:rPr lang="sk-SK" sz="2000" dirty="0"/>
              <a:t> rodina pozve muža k stolu;</a:t>
            </a:r>
          </a:p>
          <a:p>
            <a:pPr>
              <a:defRPr/>
            </a:pPr>
            <a:r>
              <a:rPr lang="sk-SK" sz="2000" dirty="0"/>
              <a:t>príbeh končí manželstvom muža a ženy alebo jednej zo žien od studne.</a:t>
            </a:r>
          </a:p>
          <a:p>
            <a:pPr marL="0" indent="0">
              <a:buFontTx/>
              <a:buNone/>
              <a:defRPr/>
            </a:pP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373200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sk-SK" altLang="sk-SK" b="1" i="1" dirty="0" smtClean="0"/>
              <a:t/>
            </a:r>
            <a:br>
              <a:rPr lang="sk-SK" altLang="sk-SK" b="1" i="1" dirty="0" smtClean="0"/>
            </a:br>
            <a:r>
              <a:rPr lang="en-US" altLang="sk-SK" b="1" i="1" dirty="0" smtClean="0"/>
              <a:t>Bo</a:t>
            </a:r>
            <a:r>
              <a:rPr lang="sk-SK" altLang="sk-SK" b="1" i="1" dirty="0" smtClean="0"/>
              <a:t>ž</a:t>
            </a:r>
            <a:r>
              <a:rPr lang="en-US" altLang="sk-SK" b="1" i="1" dirty="0" err="1" smtClean="0"/>
              <a:t>ie</a:t>
            </a:r>
            <a:r>
              <a:rPr lang="en-US" altLang="sk-SK" b="1" i="1" dirty="0" smtClean="0"/>
              <a:t> m</a:t>
            </a:r>
            <a:r>
              <a:rPr lang="sk-SK" altLang="sk-SK" b="1" i="1" dirty="0" err="1" smtClean="0"/>
              <a:t>eno</a:t>
            </a:r>
            <a:r>
              <a:rPr lang="sk-SK" altLang="sk-SK" b="1" i="1" dirty="0" smtClean="0"/>
              <a:t> </a:t>
            </a:r>
            <a:r>
              <a:rPr lang="sk-SK" altLang="sk-SK" b="1" dirty="0" smtClean="0"/>
              <a:t>Jahve</a:t>
            </a:r>
            <a:r>
              <a:rPr lang="sk-SK" altLang="sk-SK" b="1" i="1" dirty="0" smtClean="0"/>
              <a:t> v Ex 3,14-15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buFontTx/>
              <a:buNone/>
              <a:defRPr/>
            </a:pPr>
            <a:endParaRPr lang="sk-SK" altLang="sk-SK" sz="4000" b="1" dirty="0" smtClean="0"/>
          </a:p>
          <a:p>
            <a:pPr algn="just" eaLnBrk="1" hangingPunct="1">
              <a:buFontTx/>
              <a:buNone/>
              <a:defRPr/>
            </a:pPr>
            <a:r>
              <a:rPr lang="sk-SK" altLang="sk-SK" sz="4000" b="1" dirty="0" smtClean="0"/>
              <a:t>MT: </a:t>
            </a:r>
            <a:r>
              <a:rPr lang="sk-SK" altLang="sk-SK" sz="5400" dirty="0" err="1" smtClean="0">
                <a:latin typeface="Bwhebb" pitchFamily="2" charset="0"/>
                <a:cs typeface="Times New Roman" pitchFamily="18" charset="0"/>
              </a:rPr>
              <a:t>hy</a:t>
            </a:r>
            <a:r>
              <a:rPr lang="sk-SK" altLang="sk-SK" sz="5400" dirty="0" smtClean="0">
                <a:latin typeface="Bwhebb" pitchFamily="2" charset="0"/>
                <a:cs typeface="Times New Roman" pitchFamily="18" charset="0"/>
              </a:rPr>
              <a:t>&lt;</a:t>
            </a:r>
            <a:r>
              <a:rPr lang="sk-SK" altLang="sk-SK" sz="5400" dirty="0" err="1" smtClean="0">
                <a:latin typeface="Bwhebb" pitchFamily="2" charset="0"/>
                <a:cs typeface="Times New Roman" pitchFamily="18" charset="0"/>
              </a:rPr>
              <a:t>h.a</a:t>
            </a:r>
            <a:r>
              <a:rPr lang="sk-SK" altLang="sk-SK" sz="5400" dirty="0" smtClean="0">
                <a:latin typeface="Bwhebb" pitchFamily="2" charset="0"/>
                <a:cs typeface="Times New Roman" pitchFamily="18" charset="0"/>
              </a:rPr>
              <a:t>, </a:t>
            </a:r>
            <a:r>
              <a:rPr lang="sk-SK" altLang="sk-SK" sz="5400" dirty="0" err="1" smtClean="0">
                <a:latin typeface="Bwhebb" pitchFamily="2" charset="0"/>
                <a:cs typeface="Times New Roman" pitchFamily="18" charset="0"/>
              </a:rPr>
              <a:t>rv,a</a:t>
            </a:r>
            <a:r>
              <a:rPr lang="sk-SK" altLang="sk-SK" sz="5400" dirty="0" smtClean="0">
                <a:latin typeface="Bwhebb" pitchFamily="2" charset="0"/>
                <a:cs typeface="Times New Roman" pitchFamily="18" charset="0"/>
              </a:rPr>
              <a:t>] </a:t>
            </a:r>
            <a:r>
              <a:rPr lang="sk-SK" altLang="sk-SK" sz="5400" dirty="0" err="1" smtClean="0">
                <a:latin typeface="Bwhebb" pitchFamily="2" charset="0"/>
                <a:cs typeface="Times New Roman" pitchFamily="18" charset="0"/>
              </a:rPr>
              <a:t>hy</a:t>
            </a:r>
            <a:r>
              <a:rPr lang="sk-SK" altLang="sk-SK" sz="5400" dirty="0" smtClean="0">
                <a:latin typeface="Bwhebb" pitchFamily="2" charset="0"/>
                <a:cs typeface="Times New Roman" pitchFamily="18" charset="0"/>
              </a:rPr>
              <a:t>&lt;</a:t>
            </a:r>
            <a:r>
              <a:rPr lang="sk-SK" altLang="sk-SK" sz="5400" dirty="0" err="1" smtClean="0">
                <a:latin typeface="Bwhebb" pitchFamily="2" charset="0"/>
                <a:cs typeface="Times New Roman" pitchFamily="18" charset="0"/>
              </a:rPr>
              <a:t>h.a</a:t>
            </a:r>
            <a:r>
              <a:rPr lang="sk-SK" altLang="sk-SK" sz="5400" dirty="0" smtClean="0">
                <a:latin typeface="Bwhebb" pitchFamily="2" charset="0"/>
                <a:cs typeface="Times New Roman" pitchFamily="18" charset="0"/>
              </a:rPr>
              <a:t>, </a:t>
            </a:r>
            <a:r>
              <a:rPr lang="sk-SK" altLang="sk-SK" sz="5400" dirty="0" smtClean="0">
                <a:cs typeface="Times New Roman" pitchFamily="18" charset="0"/>
              </a:rPr>
              <a:t> </a:t>
            </a:r>
            <a:r>
              <a:rPr lang="sk-SK" altLang="sk-SK" sz="2400" dirty="0" smtClean="0">
                <a:cs typeface="Times New Roman" pitchFamily="18" charset="0"/>
              </a:rPr>
              <a:t>(</a:t>
            </a:r>
            <a:r>
              <a:rPr lang="sk-SK" altLang="sk-SK" sz="2400" b="1" i="1" dirty="0" smtClean="0">
                <a:cs typeface="Times New Roman" pitchFamily="18" charset="0"/>
              </a:rPr>
              <a:t>´</a:t>
            </a:r>
            <a:r>
              <a:rPr lang="sk-SK" altLang="sk-SK" sz="2400" b="1" i="1" dirty="0" err="1" smtClean="0">
                <a:cs typeface="Times New Roman" pitchFamily="18" charset="0"/>
              </a:rPr>
              <a:t>ehjé</a:t>
            </a:r>
            <a:r>
              <a:rPr lang="sk-SK" altLang="sk-SK" sz="2400" b="1" i="1" dirty="0" smtClean="0">
                <a:cs typeface="Times New Roman" pitchFamily="18" charset="0"/>
              </a:rPr>
              <a:t> </a:t>
            </a:r>
            <a:r>
              <a:rPr lang="sk-SK" altLang="sk-SK" sz="2400" b="1" i="1" dirty="0" err="1" smtClean="0">
                <a:cs typeface="Times New Roman" pitchFamily="18" charset="0"/>
              </a:rPr>
              <a:t>ašer</a:t>
            </a:r>
            <a:r>
              <a:rPr lang="sk-SK" altLang="sk-SK" sz="2400" b="1" i="1" dirty="0" smtClean="0">
                <a:cs typeface="Times New Roman" pitchFamily="18" charset="0"/>
              </a:rPr>
              <a:t> ´</a:t>
            </a:r>
            <a:r>
              <a:rPr lang="sk-SK" altLang="sk-SK" sz="2400" b="1" i="1" dirty="0" err="1" smtClean="0">
                <a:cs typeface="Times New Roman" pitchFamily="18" charset="0"/>
              </a:rPr>
              <a:t>ehjé</a:t>
            </a:r>
            <a:r>
              <a:rPr lang="sk-SK" altLang="sk-SK" sz="2400" dirty="0" smtClean="0">
                <a:cs typeface="Times New Roman" pitchFamily="18" charset="0"/>
              </a:rPr>
              <a:t>)</a:t>
            </a:r>
            <a:r>
              <a:rPr lang="sk-SK" altLang="sk-SK" sz="5400" dirty="0" smtClean="0">
                <a:cs typeface="Times New Roman" pitchFamily="18" charset="0"/>
              </a:rPr>
              <a:t>    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800" b="1" dirty="0" err="1" smtClean="0">
                <a:cs typeface="Times New Roman" pitchFamily="18" charset="0"/>
              </a:rPr>
              <a:t>Dosl</a:t>
            </a:r>
            <a:r>
              <a:rPr lang="sk-SK" altLang="sk-SK" sz="1800" b="1" dirty="0" smtClean="0">
                <a:cs typeface="Times New Roman" pitchFamily="18" charset="0"/>
              </a:rPr>
              <a:t>.  </a:t>
            </a:r>
            <a:r>
              <a:rPr lang="sk-SK" altLang="sk-SK" b="1" dirty="0" smtClean="0">
                <a:cs typeface="Times New Roman" pitchFamily="18" charset="0"/>
              </a:rPr>
              <a:t>JA BUDEM, KTORÝ BUDEM</a:t>
            </a:r>
            <a:r>
              <a:rPr lang="sk-SK" altLang="sk-SK" dirty="0" smtClean="0">
                <a:cs typeface="Times New Roman" pitchFamily="18" charset="0"/>
              </a:rPr>
              <a:t> (Ex 3,14)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800" dirty="0" smtClean="0">
                <a:solidFill>
                  <a:srgbClr val="C00000"/>
                </a:solidFill>
                <a:cs typeface="Times New Roman" pitchFamily="18" charset="0"/>
              </a:rPr>
              <a:t>LXX: </a:t>
            </a:r>
            <a:r>
              <a:rPr lang="en-US" sz="2800" b="1" dirty="0" err="1">
                <a:solidFill>
                  <a:srgbClr val="C00000"/>
                </a:solidFill>
                <a:latin typeface="Bwgrkn" panose="00000400000000000000" pitchFamily="2" charset="0"/>
              </a:rPr>
              <a:t>evgw</a:t>
            </a:r>
            <a:r>
              <a:rPr lang="en-US" sz="2800" b="1" dirty="0">
                <a:solidFill>
                  <a:srgbClr val="C00000"/>
                </a:solidFill>
                <a:latin typeface="Bwgrkn" panose="00000400000000000000" pitchFamily="2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Bwgrkn" panose="00000400000000000000" pitchFamily="2" charset="0"/>
              </a:rPr>
              <a:t>eivmi</a:t>
            </a:r>
            <a:r>
              <a:rPr lang="en-US" sz="2800" b="1" dirty="0">
                <a:solidFill>
                  <a:srgbClr val="C00000"/>
                </a:solidFill>
                <a:latin typeface="Bwgrkn" panose="00000400000000000000" pitchFamily="2" charset="0"/>
              </a:rPr>
              <a:t> o` </a:t>
            </a:r>
            <a:r>
              <a:rPr lang="en-US" sz="2800" b="1" dirty="0" err="1">
                <a:solidFill>
                  <a:srgbClr val="C00000"/>
                </a:solidFill>
                <a:latin typeface="Bwgrkn" panose="00000400000000000000" pitchFamily="2" charset="0"/>
              </a:rPr>
              <a:t>w;n</a:t>
            </a:r>
            <a:r>
              <a:rPr lang="en-US" sz="2800" b="1" dirty="0">
                <a:solidFill>
                  <a:srgbClr val="C00000"/>
                </a:solidFill>
                <a:latin typeface="Bwgrkn" panose="00000400000000000000" pitchFamily="2" charset="0"/>
              </a:rPr>
              <a:t> </a:t>
            </a:r>
            <a:r>
              <a:rPr lang="sk-SK" sz="1800" dirty="0" smtClean="0">
                <a:solidFill>
                  <a:srgbClr val="C00000"/>
                </a:solidFill>
              </a:rPr>
              <a:t>(</a:t>
            </a:r>
            <a:r>
              <a:rPr lang="sk-SK" sz="1800" dirty="0" err="1" smtClean="0">
                <a:solidFill>
                  <a:srgbClr val="C00000"/>
                </a:solidFill>
              </a:rPr>
              <a:t>egó</a:t>
            </a:r>
            <a:r>
              <a:rPr lang="sk-SK" sz="1800" dirty="0" smtClean="0">
                <a:solidFill>
                  <a:srgbClr val="C00000"/>
                </a:solidFill>
              </a:rPr>
              <a:t> </a:t>
            </a:r>
            <a:r>
              <a:rPr lang="sk-SK" sz="1800" dirty="0" err="1" smtClean="0">
                <a:solidFill>
                  <a:srgbClr val="C00000"/>
                </a:solidFill>
              </a:rPr>
              <a:t>eimi</a:t>
            </a:r>
            <a:r>
              <a:rPr lang="sk-SK" sz="1800" dirty="0" smtClean="0">
                <a:solidFill>
                  <a:srgbClr val="C00000"/>
                </a:solidFill>
              </a:rPr>
              <a:t> ho </a:t>
            </a:r>
            <a:r>
              <a:rPr lang="sk-SK" sz="1800" dirty="0" err="1" smtClean="0">
                <a:solidFill>
                  <a:srgbClr val="C00000"/>
                </a:solidFill>
              </a:rPr>
              <a:t>ón</a:t>
            </a:r>
            <a:r>
              <a:rPr lang="sk-SK" sz="1800" dirty="0" smtClean="0">
                <a:solidFill>
                  <a:srgbClr val="C00000"/>
                </a:solidFill>
              </a:rPr>
              <a:t> - </a:t>
            </a:r>
            <a:r>
              <a:rPr lang="sk-SK" sz="1800" b="1" i="1" dirty="0" smtClean="0">
                <a:solidFill>
                  <a:srgbClr val="C00000"/>
                </a:solidFill>
              </a:rPr>
              <a:t>ja som existujúci</a:t>
            </a:r>
            <a:r>
              <a:rPr lang="sk-SK" sz="1800" dirty="0" smtClean="0">
                <a:solidFill>
                  <a:srgbClr val="C00000"/>
                </a:solidFill>
              </a:rPr>
              <a:t>)</a:t>
            </a:r>
            <a:endParaRPr lang="en-US" altLang="sk-SK" sz="1800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endParaRPr lang="sk-SK" altLang="sk-SK" sz="1800" dirty="0" smtClean="0"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v.15 </a:t>
            </a:r>
            <a:r>
              <a:rPr lang="en-US" sz="1800" b="1" i="1" dirty="0" err="1" smtClean="0"/>
              <a:t>Pán</a:t>
            </a:r>
            <a:r>
              <a:rPr lang="sk-SK" sz="1800" b="1" i="1" dirty="0" smtClean="0"/>
              <a:t> </a:t>
            </a:r>
            <a:r>
              <a:rPr lang="sk-SK" sz="1800" dirty="0" smtClean="0"/>
              <a:t>(</a:t>
            </a:r>
            <a:r>
              <a:rPr lang="sk-SK" altLang="sk-SK" sz="2400" b="1" dirty="0" err="1" smtClean="0">
                <a:latin typeface="Bwhebb" pitchFamily="2" charset="0"/>
                <a:cs typeface="Times New Roman" pitchFamily="18" charset="0"/>
              </a:rPr>
              <a:t>hw"hy</a:t>
            </a:r>
            <a:r>
              <a:rPr lang="sk-SK" altLang="sk-SK" sz="2400" b="1" dirty="0" smtClean="0">
                <a:latin typeface="Bwhebb" pitchFamily="2" charset="0"/>
                <a:cs typeface="Times New Roman" pitchFamily="18" charset="0"/>
              </a:rPr>
              <a:t>&gt;</a:t>
            </a:r>
            <a:r>
              <a:rPr lang="sk-SK" altLang="sk-SK" sz="1800" dirty="0" smtClean="0"/>
              <a:t>)</a:t>
            </a:r>
            <a:r>
              <a:rPr lang="en-US" sz="1800" b="1" i="1" dirty="0" smtClean="0"/>
              <a:t> </a:t>
            </a:r>
            <a:r>
              <a:rPr lang="en-US" sz="1800" b="1" i="1" dirty="0" err="1"/>
              <a:t>Boh</a:t>
            </a:r>
            <a:r>
              <a:rPr lang="en-US" sz="1800" b="1" i="1" dirty="0"/>
              <a:t> </a:t>
            </a:r>
            <a:r>
              <a:rPr lang="en-US" sz="1800" b="1" i="1" dirty="0" err="1" smtClean="0"/>
              <a:t>vaši</a:t>
            </a:r>
            <a:r>
              <a:rPr lang="sk-SK" sz="1800" b="1" i="1" dirty="0" smtClean="0"/>
              <a:t>ch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otcov</a:t>
            </a:r>
            <a:r>
              <a:rPr lang="sk-SK" sz="1800" b="1" i="1" dirty="0" smtClean="0"/>
              <a:t>...</a:t>
            </a:r>
            <a:r>
              <a:rPr lang="en-US" sz="1800" b="1" i="1" dirty="0" smtClean="0"/>
              <a:t>ma </a:t>
            </a:r>
            <a:r>
              <a:rPr lang="en-US" sz="1800" b="1" i="1" dirty="0" err="1"/>
              <a:t>poslal</a:t>
            </a:r>
            <a:r>
              <a:rPr lang="en-US" sz="1800" b="1" i="1" dirty="0"/>
              <a:t> k </a:t>
            </a:r>
            <a:r>
              <a:rPr lang="en-US" sz="1800" b="1" i="1" dirty="0" err="1"/>
              <a:t>vám</a:t>
            </a:r>
            <a:r>
              <a:rPr lang="en-US" sz="1800" b="1" i="1" dirty="0"/>
              <a:t>. </a:t>
            </a:r>
            <a:endParaRPr lang="sk-SK" sz="1800" b="1" i="1" dirty="0" smtClean="0"/>
          </a:p>
          <a:p>
            <a:pPr algn="just" eaLnBrk="1" hangingPunct="1">
              <a:buFontTx/>
              <a:buNone/>
              <a:defRPr/>
            </a:pPr>
            <a:r>
              <a:rPr lang="sk-SK" sz="1800" b="1" i="1" dirty="0"/>
              <a:t> </a:t>
            </a:r>
            <a:r>
              <a:rPr lang="sk-SK" sz="1800" b="1" i="1" dirty="0" smtClean="0"/>
              <a:t>     </a:t>
            </a:r>
            <a:r>
              <a:rPr lang="en-US" sz="1800" b="1" i="1" dirty="0" smtClean="0"/>
              <a:t>Toto </a:t>
            </a:r>
            <a:r>
              <a:rPr lang="en-US" sz="1800" b="1" i="1" dirty="0"/>
              <a:t>je </a:t>
            </a:r>
            <a:r>
              <a:rPr lang="en-US" sz="1800" b="1" i="1" dirty="0" err="1"/>
              <a:t>moje</a:t>
            </a:r>
            <a:r>
              <a:rPr lang="en-US" sz="1800" b="1" i="1" dirty="0"/>
              <a:t> </a:t>
            </a:r>
            <a:r>
              <a:rPr lang="en-US" sz="1800" b="1" i="1" dirty="0" err="1"/>
              <a:t>meno</a:t>
            </a:r>
            <a:r>
              <a:rPr lang="en-US" sz="1800" b="1" i="1" dirty="0"/>
              <a:t> </a:t>
            </a:r>
            <a:r>
              <a:rPr lang="en-US" sz="1800" b="1" i="1" dirty="0" err="1" smtClean="0"/>
              <a:t>naveky</a:t>
            </a:r>
            <a:r>
              <a:rPr lang="sk-SK" sz="1800" b="1" i="1" dirty="0" smtClean="0"/>
              <a:t> </a:t>
            </a:r>
            <a:r>
              <a:rPr lang="sk-SK" sz="1800" dirty="0" smtClean="0"/>
              <a:t>(</a:t>
            </a:r>
            <a:r>
              <a:rPr lang="en-US" sz="2800" b="1" dirty="0">
                <a:latin typeface="Bwhebb" panose="02000400000000000000" pitchFamily="2" charset="0"/>
              </a:rPr>
              <a:t>~l</a:t>
            </a:r>
            <a:r>
              <a:rPr lang="en-US" sz="2800" b="1" dirty="0" smtClean="0">
                <a:latin typeface="Bwhebb" panose="02000400000000000000" pitchFamily="2" charset="0"/>
              </a:rPr>
              <a:t>'[</a:t>
            </a:r>
            <a:r>
              <a:rPr lang="en-US" sz="2800" b="1" dirty="0" err="1">
                <a:latin typeface="Bwhebb" panose="02000400000000000000" pitchFamily="2" charset="0"/>
              </a:rPr>
              <a:t>ol</a:t>
            </a:r>
            <a:r>
              <a:rPr lang="en-US" sz="2800" b="1" dirty="0">
                <a:latin typeface="Bwhebb" panose="02000400000000000000" pitchFamily="2" charset="0"/>
              </a:rPr>
              <a:t>. </a:t>
            </a:r>
            <a:r>
              <a:rPr lang="en-US" sz="2800" b="1" dirty="0" err="1" smtClean="0">
                <a:latin typeface="Bwhebb" panose="02000400000000000000" pitchFamily="2" charset="0"/>
              </a:rPr>
              <a:t>ymiV</a:t>
            </a:r>
            <a:r>
              <a:rPr lang="en-US" sz="2800" b="1" dirty="0">
                <a:latin typeface="Bwhebb" panose="02000400000000000000" pitchFamily="2" charset="0"/>
              </a:rPr>
              <a:t>.-</a:t>
            </a:r>
            <a:r>
              <a:rPr lang="en-US" sz="2800" b="1" dirty="0" err="1">
                <a:latin typeface="Bwhebb" panose="02000400000000000000" pitchFamily="2" charset="0"/>
              </a:rPr>
              <a:t>hz</a:t>
            </a:r>
            <a:r>
              <a:rPr lang="en-US" sz="2800" b="1" dirty="0" smtClean="0">
                <a:latin typeface="Bwhebb" panose="02000400000000000000" pitchFamily="2" charset="0"/>
              </a:rPr>
              <a:t>&lt;</a:t>
            </a:r>
            <a:r>
              <a:rPr lang="sk-SK" sz="1800" dirty="0" smtClean="0"/>
              <a:t>)</a:t>
            </a:r>
            <a:endParaRPr lang="sk-SK" sz="1800" dirty="0" smtClean="0"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Boh </a:t>
            </a:r>
            <a:r>
              <a:rPr lang="sk-SK" altLang="sk-SK" sz="1800" dirty="0" err="1" smtClean="0">
                <a:cs typeface="Times New Roman" pitchFamily="18" charset="0"/>
              </a:rPr>
              <a:t>Izreala</a:t>
            </a:r>
            <a:r>
              <a:rPr lang="sk-SK" altLang="sk-SK" sz="1800" dirty="0" smtClean="0">
                <a:cs typeface="Times New Roman" pitchFamily="18" charset="0"/>
              </a:rPr>
              <a:t> je teda Pán</a:t>
            </a:r>
            <a:r>
              <a:rPr lang="sk-SK" altLang="sk-SK" sz="3600" b="1" dirty="0" smtClean="0">
                <a:cs typeface="Times New Roman" pitchFamily="18" charset="0"/>
              </a:rPr>
              <a:t> </a:t>
            </a:r>
            <a:r>
              <a:rPr lang="sk-SK" altLang="sk-SK" sz="3600" b="1" dirty="0" err="1" smtClean="0">
                <a:latin typeface="Bwhebb" pitchFamily="2" charset="0"/>
                <a:cs typeface="Times New Roman" pitchFamily="18" charset="0"/>
              </a:rPr>
              <a:t>hw"hy</a:t>
            </a:r>
            <a:r>
              <a:rPr lang="sk-SK" altLang="sk-SK" sz="1800" b="1" dirty="0" smtClean="0">
                <a:latin typeface="Bwhebb" pitchFamily="2" charset="0"/>
                <a:cs typeface="Times New Roman" pitchFamily="18" charset="0"/>
              </a:rPr>
              <a:t>&gt;</a:t>
            </a:r>
            <a:r>
              <a:rPr lang="sk-SK" altLang="sk-SK" sz="1800" b="1" dirty="0">
                <a:cs typeface="Times New Roman" pitchFamily="18" charset="0"/>
              </a:rPr>
              <a:t> </a:t>
            </a:r>
            <a:r>
              <a:rPr lang="sk-SK" altLang="sk-SK" sz="1800" dirty="0" smtClean="0">
                <a:cs typeface="Times New Roman" pitchFamily="18" charset="0"/>
              </a:rPr>
              <a:t>, a jeho výrok v Ex 3,14 má následne prvky: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-</a:t>
            </a:r>
            <a:r>
              <a:rPr lang="sk-SK" altLang="sk-SK" sz="1800" dirty="0" smtClean="0">
                <a:latin typeface="Times New Roman" pitchFamily="18" charset="0"/>
                <a:cs typeface="Times New Roman" pitchFamily="18" charset="0"/>
              </a:rPr>
              <a:t>          </a:t>
            </a:r>
            <a:r>
              <a:rPr lang="sk-SK" altLang="sk-SK" sz="1800" b="1" dirty="0" smtClean="0">
                <a:cs typeface="Times New Roman" pitchFamily="18" charset="0"/>
              </a:rPr>
              <a:t>rozhodnosť</a:t>
            </a:r>
            <a:r>
              <a:rPr lang="sk-SK" altLang="sk-SK" sz="1800" dirty="0" smtClean="0">
                <a:cs typeface="Times New Roman" pitchFamily="18" charset="0"/>
              </a:rPr>
              <a:t>: </a:t>
            </a:r>
            <a:r>
              <a:rPr lang="sk-SK" altLang="sk-SK" sz="1800" i="1" dirty="0" smtClean="0">
                <a:cs typeface="Times New Roman" pitchFamily="18" charset="0"/>
              </a:rPr>
              <a:t>musíte rátať so mnou: </a:t>
            </a:r>
            <a:r>
              <a:rPr lang="sk-SK" altLang="sk-SK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som tu pre vás;</a:t>
            </a:r>
            <a:endParaRPr lang="sk-SK" altLang="sk-SK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-</a:t>
            </a:r>
            <a:r>
              <a:rPr lang="sk-SK" altLang="sk-SK" sz="1800" dirty="0" smtClean="0">
                <a:latin typeface="Times New Roman" pitchFamily="18" charset="0"/>
                <a:cs typeface="Times New Roman" pitchFamily="18" charset="0"/>
              </a:rPr>
              <a:t>          </a:t>
            </a:r>
            <a:r>
              <a:rPr lang="sk-SK" altLang="sk-SK" sz="1800" b="1" dirty="0" smtClean="0">
                <a:cs typeface="Times New Roman" pitchFamily="18" charset="0"/>
              </a:rPr>
              <a:t>spoľahlivosť:</a:t>
            </a:r>
            <a:r>
              <a:rPr lang="sk-SK" altLang="sk-SK" sz="1800" dirty="0" smtClean="0">
                <a:cs typeface="Times New Roman" pitchFamily="18" charset="0"/>
              </a:rPr>
              <a:t> </a:t>
            </a:r>
            <a:r>
              <a:rPr lang="sk-SK" altLang="sk-SK" sz="1800" i="1" dirty="0" smtClean="0">
                <a:cs typeface="Times New Roman" pitchFamily="18" charset="0"/>
              </a:rPr>
              <a:t>som tu</a:t>
            </a:r>
            <a:r>
              <a:rPr lang="sk-SK" altLang="sk-SK" sz="1800" dirty="0" smtClean="0">
                <a:cs typeface="Times New Roman" pitchFamily="18" charset="0"/>
              </a:rPr>
              <a:t>,</a:t>
            </a:r>
            <a:r>
              <a:rPr lang="sk-SK" altLang="sk-SK" sz="1800" i="1" dirty="0" smtClean="0">
                <a:cs typeface="Times New Roman" pitchFamily="18" charset="0"/>
              </a:rPr>
              <a:t> aby ste mohli </a:t>
            </a:r>
            <a:r>
              <a:rPr lang="sk-SK" altLang="sk-SK" sz="1800" b="1" i="1" dirty="0" smtClean="0">
                <a:solidFill>
                  <a:srgbClr val="C00000"/>
                </a:solidFill>
                <a:cs typeface="Times New Roman" pitchFamily="18" charset="0"/>
              </a:rPr>
              <a:t>rátať so mnou</a:t>
            </a:r>
            <a:r>
              <a:rPr lang="sk-SK" altLang="sk-SK" sz="1800" dirty="0" smtClean="0">
                <a:cs typeface="Times New Roman" pitchFamily="18" charset="0"/>
              </a:rPr>
              <a:t>;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-</a:t>
            </a:r>
            <a:r>
              <a:rPr lang="sk-SK" altLang="sk-SK" sz="1800" dirty="0" smtClean="0">
                <a:latin typeface="Times New Roman" pitchFamily="18" charset="0"/>
                <a:cs typeface="Times New Roman" pitchFamily="18" charset="0"/>
              </a:rPr>
              <a:t>         </a:t>
            </a:r>
            <a:r>
              <a:rPr lang="sk-SK" altLang="sk-SK" sz="1800" b="1" dirty="0" smtClean="0">
                <a:cs typeface="Times New Roman" pitchFamily="18" charset="0"/>
              </a:rPr>
              <a:t>výhradnosť:</a:t>
            </a:r>
            <a:r>
              <a:rPr lang="sk-SK" altLang="sk-SK" sz="1800" dirty="0" smtClean="0">
                <a:cs typeface="Times New Roman" pitchFamily="18" charset="0"/>
              </a:rPr>
              <a:t> </a:t>
            </a:r>
            <a:r>
              <a:rPr lang="sk-SK" altLang="sk-SK" sz="1800" i="1" dirty="0" smtClean="0">
                <a:cs typeface="Times New Roman" pitchFamily="18" charset="0"/>
              </a:rPr>
              <a:t>som tu, aby ste rátali </a:t>
            </a:r>
            <a:r>
              <a:rPr lang="sk-SK" altLang="sk-SK" sz="1800" b="1" i="1" dirty="0" smtClean="0">
                <a:solidFill>
                  <a:srgbClr val="C00000"/>
                </a:solidFill>
                <a:cs typeface="Times New Roman" pitchFamily="18" charset="0"/>
              </a:rPr>
              <a:t>iba so mnou</a:t>
            </a:r>
            <a:r>
              <a:rPr lang="sk-SK" altLang="sk-SK" sz="1800" dirty="0" smtClean="0">
                <a:cs typeface="Times New Roman" pitchFamily="18" charset="0"/>
              </a:rPr>
              <a:t>;</a:t>
            </a:r>
          </a:p>
          <a:p>
            <a:pPr algn="just" eaLnBrk="1" hangingPunct="1">
              <a:buFontTx/>
              <a:buNone/>
              <a:defRPr/>
            </a:pPr>
            <a:r>
              <a:rPr lang="sk-SK" altLang="sk-SK" sz="1800" dirty="0" smtClean="0">
                <a:cs typeface="Times New Roman" pitchFamily="18" charset="0"/>
              </a:rPr>
              <a:t>-</a:t>
            </a:r>
            <a:r>
              <a:rPr lang="sk-SK" altLang="sk-SK" sz="1800" dirty="0" smtClean="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sk-SK" altLang="sk-SK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k-SK" altLang="sk-SK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k-SK" altLang="sk-SK" sz="1800" b="1" dirty="0" smtClean="0">
                <a:cs typeface="Times New Roman" pitchFamily="18" charset="0"/>
              </a:rPr>
              <a:t>neohraničenosť</a:t>
            </a:r>
            <a:r>
              <a:rPr lang="sk-SK" altLang="sk-SK" sz="1800" dirty="0" smtClean="0">
                <a:cs typeface="Times New Roman" pitchFamily="18" charset="0"/>
              </a:rPr>
              <a:t>: </a:t>
            </a:r>
            <a:r>
              <a:rPr lang="sk-SK" altLang="sk-SK" sz="1800" i="1" dirty="0" smtClean="0">
                <a:cs typeface="Times New Roman" pitchFamily="18" charset="0"/>
              </a:rPr>
              <a:t>som tu a moja prítomnosť nemá časové, miestne ani inštitucionálne hranice.</a:t>
            </a:r>
            <a:endParaRPr lang="sk-SK" altLang="sk-SK" sz="1800" dirty="0" smtClean="0"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endParaRPr lang="sk-SK" altLang="sk-SK" sz="1800" dirty="0" smtClean="0"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sk-SK" altLang="sk-SK" dirty="0" smtClean="0"/>
          </a:p>
        </p:txBody>
      </p:sp>
    </p:spTree>
    <p:extLst>
      <p:ext uri="{BB962C8B-B14F-4D97-AF65-F5344CB8AC3E}">
        <p14:creationId xmlns:p14="http://schemas.microsoft.com/office/powerpoint/2010/main" val="308512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k-SK" altLang="sk-SK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/>
            </a:r>
            <a:br>
              <a:rPr lang="sk-SK" altLang="sk-SK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sk-SK" altLang="sk-SK" sz="5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Svätosť Božieho mena </a:t>
            </a:r>
            <a:r>
              <a:rPr lang="sk-SK" altLang="sk-SK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Jahve</a:t>
            </a:r>
            <a:r>
              <a:rPr lang="sk-SK" altLang="sk-SK" sz="5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</a:t>
            </a:r>
            <a:br>
              <a:rPr lang="sk-SK" altLang="sk-SK" sz="5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r>
              <a:rPr lang="sk-SK" altLang="sk-SK" sz="5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(Ex 3-4)</a:t>
            </a:r>
            <a:br>
              <a:rPr lang="sk-SK" altLang="sk-SK" sz="5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</a:br>
            <a:endParaRPr lang="sk-SK" altLang="sk-SK" b="1" i="1" dirty="0" smtClean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k-SK" altLang="sk-SK" smtClean="0"/>
          </a:p>
          <a:p>
            <a:pPr eaLnBrk="1" hangingPunct="1"/>
            <a:endParaRPr lang="sk-SK" altLang="sk-SK" smtClean="0"/>
          </a:p>
          <a:p>
            <a:pPr eaLnBrk="1" hangingPunct="1"/>
            <a:endParaRPr lang="sk-SK" altLang="sk-SK" smtClean="0"/>
          </a:p>
          <a:p>
            <a:pPr eaLnBrk="1" hangingPunct="1"/>
            <a:endParaRPr lang="sk-SK" altLang="sk-SK" smtClean="0"/>
          </a:p>
          <a:p>
            <a:pPr eaLnBrk="1" hangingPunct="1">
              <a:buFontTx/>
              <a:buNone/>
            </a:pPr>
            <a:endParaRPr lang="sk-SK" altLang="sk-SK" sz="1600" smtClean="0"/>
          </a:p>
        </p:txBody>
      </p:sp>
      <p:pic>
        <p:nvPicPr>
          <p:cNvPr id="121860" name="Picture 4" descr="C:\Documents and Settings\Jozef Jančovič\Plocha\Obrázky\Jah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4022725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1" name="Picture 5" descr="C:\Documents and Settings\Jozef Jančovič\Plocha\Obrázky\Jahveprotoheb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0"/>
            <a:ext cx="4267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6" name="Rectangle 6"/>
          <p:cNvSpPr>
            <a:spLocks noChangeArrowheads="1"/>
          </p:cNvSpPr>
          <p:nvPr/>
        </p:nvSpPr>
        <p:spPr bwMode="auto">
          <a:xfrm>
            <a:off x="152400" y="4038600"/>
            <a:ext cx="4648200" cy="7016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sk-SK" altLang="sk-SK" sz="2000" b="1" i="1" u="none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Božie meno JHVH v protohebrejčine </a:t>
            </a:r>
          </a:p>
          <a:p>
            <a:pPr algn="ctr" eaLnBrk="1" hangingPunct="1">
              <a:defRPr/>
            </a:pPr>
            <a:r>
              <a:rPr lang="sk-SK" altLang="sk-SK" sz="2000" b="1" i="1" u="none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a v neskoršej  hebrejskej abecede</a:t>
            </a:r>
          </a:p>
        </p:txBody>
      </p:sp>
      <p:pic>
        <p:nvPicPr>
          <p:cNvPr id="121863" name="Picture 7" descr="C:\Documents and Settings\Jozef Jančovič\Plocha\Obrázky\Jahvetetragramkvadr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876800"/>
            <a:ext cx="3886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8" name="Rectangle 8"/>
          <p:cNvSpPr>
            <a:spLocks noChangeArrowheads="1"/>
          </p:cNvSpPr>
          <p:nvPr/>
        </p:nvSpPr>
        <p:spPr bwMode="auto">
          <a:xfrm>
            <a:off x="4343400" y="5486400"/>
            <a:ext cx="48006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sk-SK" altLang="sk-SK" sz="2800" b="1" i="1" u="none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Božie meno sa pôvodne čítalo </a:t>
            </a:r>
            <a:r>
              <a:rPr lang="sk-SK" altLang="sk-SK" sz="3600" b="1" i="1" u="none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Jahve</a:t>
            </a:r>
            <a:r>
              <a:rPr lang="sk-SK" altLang="sk-SK" sz="2800" b="1" i="1" u="none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, neskôr z úcty </a:t>
            </a:r>
            <a:r>
              <a:rPr lang="sk-SK" altLang="sk-SK" sz="3200" b="1" i="1" u="none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Adonaj</a:t>
            </a:r>
            <a:r>
              <a:rPr lang="sk-SK" altLang="sk-SK" sz="2800" b="1" i="1" u="none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čiže: Pán</a:t>
            </a:r>
          </a:p>
        </p:txBody>
      </p:sp>
    </p:spTree>
    <p:extLst>
      <p:ext uri="{BB962C8B-B14F-4D97-AF65-F5344CB8AC3E}">
        <p14:creationId xmlns:p14="http://schemas.microsoft.com/office/powerpoint/2010/main" val="357027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altLang="sk-SK" smtClean="0">
              <a:latin typeface="Times New Roman" panose="02020603050405020304" pitchFamily="18" charset="0"/>
            </a:endParaRPr>
          </a:p>
        </p:txBody>
      </p:sp>
      <p:sp>
        <p:nvSpPr>
          <p:cNvPr id="12390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altLang="sk-SK" smtClean="0"/>
          </a:p>
        </p:txBody>
      </p:sp>
      <p:pic>
        <p:nvPicPr>
          <p:cNvPr id="123908" name="Picture 4" descr="C:\Documents and Settings\Jozef Jančovič\Plocha\Obrázky\Tetragramma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7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altLang="sk-SK" b="1" dirty="0" smtClean="0">
                <a:latin typeface="Times New Roman" panose="02020603050405020304" pitchFamily="18" charset="0"/>
              </a:rPr>
              <a:t>Meno Pána sa zjavuje cez vzťah počas Ex</a:t>
            </a:r>
          </a:p>
        </p:txBody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sk-SK" altLang="sk-SK" sz="2800" b="1" i="1" dirty="0" smtClean="0">
                <a:latin typeface="Georgia" pitchFamily="18" charset="0"/>
              </a:rPr>
              <a:t>- J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a, Pán, </a:t>
            </a:r>
            <a:r>
              <a:rPr lang="sk-SK" altLang="sk-SK" sz="2800" b="1" i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som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tvoj </a:t>
            </a:r>
            <a:r>
              <a:rPr lang="sk-SK" altLang="sk-SK" sz="2800" b="1" i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lekár</a:t>
            </a:r>
            <a:r>
              <a:rPr lang="sk-SK" altLang="sk-SK" sz="2800" b="1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sk-SK" altLang="sk-SK" sz="2800" b="1" dirty="0">
                <a:latin typeface="Georgia" pitchFamily="18" charset="0"/>
                <a:cs typeface="Times New Roman" pitchFamily="18" charset="0"/>
              </a:rPr>
              <a:t>(</a:t>
            </a:r>
            <a:r>
              <a:rPr lang="sk-SK" altLang="sk-SK" sz="2800" b="1" dirty="0" smtClean="0">
                <a:latin typeface="Georgia" pitchFamily="18" charset="0"/>
                <a:cs typeface="Times New Roman" pitchFamily="18" charset="0"/>
              </a:rPr>
              <a:t>Ex 15,26)</a:t>
            </a:r>
            <a:endParaRPr lang="sk-SK" altLang="sk-SK" sz="2800" b="1" dirty="0" smtClean="0">
              <a:latin typeface="Georgia" pitchFamily="18" charset="0"/>
            </a:endParaRPr>
          </a:p>
          <a:p>
            <a:pPr algn="just">
              <a:lnSpc>
                <a:spcPct val="90000"/>
              </a:lnSpc>
              <a:buFontTx/>
              <a:buChar char="-"/>
              <a:defRPr/>
            </a:pP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Ja </a:t>
            </a:r>
            <a:r>
              <a:rPr lang="sk-SK" altLang="sk-SK" sz="2800" b="1" i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som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Pán, </a:t>
            </a:r>
            <a:r>
              <a:rPr lang="sk-SK" altLang="sk-SK" sz="2800" b="1" i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ktorý ťa vyslobodil</a:t>
            </a:r>
            <a:r>
              <a:rPr lang="sk-SK" altLang="sk-SK" sz="28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sk-SK" altLang="sk-SK" sz="2800" b="1" dirty="0" smtClean="0">
                <a:latin typeface="Georgia" pitchFamily="18" charset="0"/>
                <a:cs typeface="Times New Roman" pitchFamily="18" charset="0"/>
              </a:rPr>
              <a:t>(Ex 20,2)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sk-SK" altLang="sk-SK" sz="2800" i="1" dirty="0" smtClean="0">
                <a:latin typeface="Georgia" pitchFamily="18" charset="0"/>
                <a:cs typeface="Times New Roman" pitchFamily="18" charset="0"/>
              </a:rPr>
              <a:t>FORMULA MILOSTI kľúčová pre pochopenie Pána Boha:</a:t>
            </a:r>
            <a:r>
              <a:rPr lang="sk-SK" altLang="sk-SK" sz="2800" i="1" dirty="0" smtClean="0">
                <a:latin typeface="Georgia" pitchFamily="18" charset="0"/>
              </a:rPr>
              <a:t> </a:t>
            </a:r>
            <a:endParaRPr lang="sk-SK" altLang="sk-SK" sz="2800" i="1" dirty="0">
              <a:latin typeface="Georgia" pitchFamily="18" charset="0"/>
            </a:endParaRPr>
          </a:p>
          <a:p>
            <a:pPr algn="just">
              <a:lnSpc>
                <a:spcPct val="90000"/>
              </a:lnSpc>
              <a:buFontTx/>
              <a:buChar char="-"/>
              <a:defRPr/>
            </a:pP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Pán, Pán </a:t>
            </a:r>
            <a:r>
              <a:rPr lang="sk-SK" altLang="sk-SK" sz="2800" b="1" i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je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Boh milostivý a zľutujúci, 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sk-SK" altLang="sk-SK" sz="2800" b="1" i="1" dirty="0">
                <a:latin typeface="Georgia" pitchFamily="18" charset="0"/>
                <a:cs typeface="Times New Roman" pitchFamily="18" charset="0"/>
              </a:rPr>
              <a:t> 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  zhovievavý, ve</a:t>
            </a:r>
            <a:r>
              <a:rPr lang="sk-SK" altLang="sk-SK" sz="2800" b="1" i="1" dirty="0" smtClean="0">
                <a:latin typeface="Georgia" pitchFamily="18" charset="0"/>
              </a:rPr>
              <a:t>ľ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mi milosrdný a verný; </a:t>
            </a: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   preukazuje milosrdenstvo tisícom, </a:t>
            </a: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sk-SK" altLang="sk-SK" sz="2800" b="1" i="1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sk-SK" altLang="sk-SK" sz="2800" b="1" i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   odpúš</a:t>
            </a:r>
            <a:r>
              <a:rPr lang="sk-SK" altLang="sk-SK" sz="2800" b="1" i="1" dirty="0" smtClean="0">
                <a:solidFill>
                  <a:srgbClr val="C00000"/>
                </a:solidFill>
                <a:latin typeface="Georgia" pitchFamily="18" charset="0"/>
              </a:rPr>
              <a:t>ť</a:t>
            </a:r>
            <a:r>
              <a:rPr lang="sk-SK" altLang="sk-SK" sz="2800" b="1" i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a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neprávosť, zlo</a:t>
            </a:r>
            <a:r>
              <a:rPr lang="sk-SK" altLang="sk-SK" sz="2800" b="1" i="1" dirty="0" smtClean="0">
                <a:latin typeface="Georgia" pitchFamily="18" charset="0"/>
              </a:rPr>
              <a:t>č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iny a hriech, </a:t>
            </a: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r>
              <a:rPr lang="sk-SK" altLang="sk-SK" sz="2800" b="1" i="1" dirty="0">
                <a:latin typeface="Georgia" pitchFamily="18" charset="0"/>
                <a:cs typeface="Times New Roman" pitchFamily="18" charset="0"/>
              </a:rPr>
              <a:t> 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  ale ni</a:t>
            </a:r>
            <a:r>
              <a:rPr lang="sk-SK" altLang="sk-SK" sz="2800" b="1" i="1" dirty="0" smtClean="0">
                <a:latin typeface="Georgia" pitchFamily="18" charset="0"/>
              </a:rPr>
              <a:t>č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nenecháva nepotrestané: </a:t>
            </a:r>
            <a:endParaRPr lang="sk-SK" altLang="sk-SK" sz="2800" b="1" i="1" dirty="0" smtClean="0">
              <a:latin typeface="Georgia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sk-SK" altLang="sk-SK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Times New Roman" pitchFamily="18" charset="0"/>
              </a:rPr>
              <a:t>    navštevuje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sk-SK" altLang="sk-SK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vinu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otcov na deťoch a </a:t>
            </a:r>
            <a:endParaRPr lang="sk-SK" altLang="sk-SK" sz="2800" b="1" i="1" dirty="0">
              <a:latin typeface="Georgia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  detných deťoch až do tretieho a štvrtého 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sk-SK" altLang="sk-SK" sz="2800" b="1" i="1" dirty="0">
                <a:latin typeface="Georgia" pitchFamily="18" charset="0"/>
                <a:cs typeface="Times New Roman" pitchFamily="18" charset="0"/>
              </a:rPr>
              <a:t> </a:t>
            </a:r>
            <a:r>
              <a:rPr lang="sk-SK" altLang="sk-SK" sz="2800" b="1" i="1" dirty="0" smtClean="0">
                <a:latin typeface="Georgia" pitchFamily="18" charset="0"/>
                <a:cs typeface="Times New Roman" pitchFamily="18" charset="0"/>
              </a:rPr>
              <a:t>   pokolenia!" </a:t>
            </a:r>
            <a:r>
              <a:rPr lang="sk-SK" altLang="sk-SK" sz="2800" b="1" dirty="0" smtClean="0">
                <a:latin typeface="Georgia" pitchFamily="18" charset="0"/>
                <a:cs typeface="Times New Roman" pitchFamily="18" charset="0"/>
              </a:rPr>
              <a:t>(Ex 34,6-7)</a:t>
            </a:r>
          </a:p>
          <a:p>
            <a:pPr>
              <a:lnSpc>
                <a:spcPct val="90000"/>
              </a:lnSpc>
              <a:buFont typeface="Arial" pitchFamily="34" charset="0"/>
              <a:buNone/>
              <a:defRPr/>
            </a:pPr>
            <a:endParaRPr lang="sk-SK" altLang="sk-SK" sz="2800" b="1" dirty="0" smtClean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39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asnosť">
  <a:themeElements>
    <a:clrScheme name="Jasnosť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, klas. ver.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asnos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4160</TotalTime>
  <Words>2449</Words>
  <Application>Microsoft Office PowerPoint</Application>
  <PresentationFormat>Prezentácia na obrazovke (4:3)</PresentationFormat>
  <Paragraphs>481</Paragraphs>
  <Slides>44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19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44</vt:i4>
      </vt:variant>
    </vt:vector>
  </HeadingPairs>
  <TitlesOfParts>
    <vt:vector size="64" baseType="lpstr">
      <vt:lpstr>Albertus Extra Bold</vt:lpstr>
      <vt:lpstr>Albertus Medium</vt:lpstr>
      <vt:lpstr>Allegro BT</vt:lpstr>
      <vt:lpstr>AmerType Md BT</vt:lpstr>
      <vt:lpstr>Andale Mono</vt:lpstr>
      <vt:lpstr>Arial</vt:lpstr>
      <vt:lpstr>Arial Black</vt:lpstr>
      <vt:lpstr>Arial Narrow</vt:lpstr>
      <vt:lpstr>AvantGarde Bk BT</vt:lpstr>
      <vt:lpstr>Bwgrkn</vt:lpstr>
      <vt:lpstr>Bwhebb</vt:lpstr>
      <vt:lpstr>Calibri</vt:lpstr>
      <vt:lpstr>Garamond</vt:lpstr>
      <vt:lpstr>Georgia</vt:lpstr>
      <vt:lpstr>SBL Hebrew</vt:lpstr>
      <vt:lpstr>Times New Roman</vt:lpstr>
      <vt:lpstr>Verdana</vt:lpstr>
      <vt:lpstr>Viking</vt:lpstr>
      <vt:lpstr>Wingdings</vt:lpstr>
      <vt:lpstr>Jasnosť</vt:lpstr>
      <vt:lpstr> Stretnutie Katechétov BRATISLAVa, 31.8. 2019</vt:lpstr>
      <vt:lpstr>Kniha Exodus</vt:lpstr>
      <vt:lpstr>Prezentácia programu PowerPoint</vt:lpstr>
      <vt:lpstr>  Rozdelenie Knihy Exodus  (na jej pozadí je pohyb „z otroctva do služby“)</vt:lpstr>
      <vt:lpstr>Typická scéna:  „Stretnutie cudzinca pri studni“ (Ex 2,15-21) </vt:lpstr>
      <vt:lpstr> Božie meno Jahve v Ex 3,14-15</vt:lpstr>
      <vt:lpstr> Svätosť Božieho mena Jahve  (Ex 3-4) </vt:lpstr>
      <vt:lpstr>Prezentácia programu PowerPoint</vt:lpstr>
      <vt:lpstr>Meno Pána sa zjavuje cez vzťah počas Ex</vt:lpstr>
      <vt:lpstr>Prezentácia programu PowerPoint</vt:lpstr>
      <vt:lpstr>Prezentácia programu PowerPoint</vt:lpstr>
      <vt:lpstr>Typológia Egypta, vyslobodenia, púšte a putovania</vt:lpstr>
      <vt:lpstr>Sinaj - Jebel Musa (2275 m)</vt:lpstr>
      <vt:lpstr>Prezentácia programu PowerPoint</vt:lpstr>
      <vt:lpstr>Desatoro – ústava Izraela (Ex 20/Dt 5)</vt:lpstr>
      <vt:lpstr>Dvojité delenie Desatora u kresťanov</vt:lpstr>
      <vt:lpstr>Židovská verzia Desatora (prenesená na prsty)</vt:lpstr>
      <vt:lpstr>Prezentácia programu PowerPoint</vt:lpstr>
      <vt:lpstr>Prezentácia programu PowerPoint</vt:lpstr>
      <vt:lpstr>Prezentácia programu PowerPoint</vt:lpstr>
      <vt:lpstr>Ex 24,6-8 (Uzatvorenie zmluvy)</vt:lpstr>
      <vt:lpstr>Kniha proroka Jonáša</vt:lpstr>
      <vt:lpstr>12 malých prorokov  – v hebr. Biblii tvoria jeden spis</vt:lpstr>
      <vt:lpstr>Jonáš (hebr. joná יוֹנָה  - holubica)</vt:lpstr>
      <vt:lpstr>Útesy Andromédy</vt:lpstr>
      <vt:lpstr>Grécky mýtus o Androméde za Jon</vt:lpstr>
      <vt:lpstr>  Historický prorok Jonáš v 2 Kr 14,25 (8. stor.) a prorok podobenstva v Jon 1-4 (4.stor.)  </vt:lpstr>
      <vt:lpstr>Výlet Jonáša do Taršišu na západ</vt:lpstr>
      <vt:lpstr>Prezentácia programu PowerPoint</vt:lpstr>
      <vt:lpstr>Dva Božie prostriedky  (jeden zo sveta fauny /Jon 2/ a jeden z flóry /Jon 4/)</vt:lpstr>
      <vt:lpstr>Dialóg Jonáša v modlitbe  s milosrdným Pánom, priateľom života (Jon 4)</vt:lpstr>
      <vt:lpstr>OTÁZKY vzbudené Jon</vt:lpstr>
      <vt:lpstr>Evanjelium podľa Jána</vt:lpstr>
      <vt:lpstr>Prezentácia programu PowerPoint</vt:lpstr>
      <vt:lpstr>„Iná kristológia“ v Jn</vt:lpstr>
      <vt:lpstr>Kristológia POSLANIA v Jn</vt:lpstr>
      <vt:lpstr>Kristológia poslania je postavená na šiestich motívoch </vt:lpstr>
      <vt:lpstr>Prezentácia programu PowerPoint</vt:lpstr>
      <vt:lpstr>Prezentácia programu PowerPoint</vt:lpstr>
      <vt:lpstr>      Stupňovitá hermeneutika v dvoch častiach I. časť Prológ Jn 1,1-13</vt:lpstr>
      <vt:lpstr>Stupňovitá hermeneutika na dvoch častiach II. časť Prológ Jn 1,14-18</vt:lpstr>
      <vt:lpstr>Cieľ stupňovitej hermeneutiky (výkladu)</vt:lpstr>
      <vt:lpstr>Prológ (Jn 1,1-18 v chiastickej „X“ štruktúre)</vt:lpstr>
      <vt:lpstr>Prezentácia programu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Stretnutie Katechétov</dc:title>
  <dc:creator>Jozef Jancovic</dc:creator>
  <cp:lastModifiedBy>Jozef Jančovič</cp:lastModifiedBy>
  <cp:revision>111</cp:revision>
  <dcterms:created xsi:type="dcterms:W3CDTF">2014-08-26T16:31:40Z</dcterms:created>
  <dcterms:modified xsi:type="dcterms:W3CDTF">2019-09-02T11:08:49Z</dcterms:modified>
</cp:coreProperties>
</file>