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20" name="Zástupný symbol päty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  <p:sp>
        <p:nvSpPr>
          <p:cNvPr id="6" name="Obdĺžni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  <p:sp>
        <p:nvSpPr>
          <p:cNvPr id="8" name="Obdĺž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9" name="Vývojový diagram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lá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nadpi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Zástupný symbol text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24" name="Zástupný symbol dátum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6A4D9AA-FE7C-4E9C-B865-31D13613959A}" type="datetimeFigureOut">
              <a:rPr lang="sk-SK" smtClean="0"/>
              <a:t>13.5.2019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A79F40C-18D0-4909-AFA9-A5E7118C0CA0}" type="slidenum">
              <a:rPr lang="sk-SK" smtClean="0"/>
              <a:t>‹#›</a:t>
            </a:fld>
            <a:endParaRPr lang="sk-SK"/>
          </a:p>
        </p:txBody>
      </p:sp>
      <p:sp>
        <p:nvSpPr>
          <p:cNvPr id="15" name="Obdĺžni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rezi.com/p/khljlttaml99/synoda-o-mladych-a-jej-dopad-na-pastoraciu-mladeze-na-slovensk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Christus</a:t>
            </a:r>
            <a:r>
              <a:rPr lang="sk-SK" dirty="0" smtClean="0"/>
              <a:t> </a:t>
            </a:r>
            <a:r>
              <a:rPr lang="sk-SK" dirty="0" err="1" smtClean="0"/>
              <a:t>vivit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err="1" smtClean="0"/>
              <a:t>Posynodálna</a:t>
            </a:r>
            <a:r>
              <a:rPr lang="sk-SK" dirty="0" smtClean="0"/>
              <a:t> apoštolská exhortácia</a:t>
            </a:r>
          </a:p>
          <a:p>
            <a:endParaRPr lang="sk-SK" dirty="0" smtClean="0"/>
          </a:p>
          <a:p>
            <a:r>
              <a:rPr lang="sk-SK" dirty="0" smtClean="0"/>
              <a:t>Synoda o mladých a jej výzvy pre pastoráciu mladých</a:t>
            </a:r>
            <a:endParaRPr lang="sk-SK" dirty="0"/>
          </a:p>
        </p:txBody>
      </p:sp>
      <p:sp>
        <p:nvSpPr>
          <p:cNvPr id="23554" name="AutoShape 2" descr="VÃ½sledok vyhÄ¾adÃ¡vania obrÃ¡zkov pre dopyt christus viv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23556" name="AutoShape 4" descr="VÃ½sledok vyhÄ¾adÃ¡vania obrÃ¡zkov pre dopyt christus viv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23558" name="AutoShape 6" descr="VÃ½sledok vyhÄ¾adÃ¡vania obrÃ¡zkov pre dopyt christus viv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23560" name="Picture 8" descr="VÃ½sledok vyhÄ¾adÃ¡vania obrÃ¡zkov pre dopyt christus viv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333749"/>
            <a:ext cx="5715000" cy="3524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5. kapitola: Cesty mladých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Mladosť je dar, je to milosť, je to šťastie...</a:t>
            </a:r>
          </a:p>
          <a:p>
            <a:pPr>
              <a:buNone/>
            </a:pPr>
            <a:r>
              <a:rPr lang="sk-SK" sz="2400" dirty="0" smtClean="0"/>
              <a:t>Pozitívne črty života mladých:</a:t>
            </a:r>
          </a:p>
          <a:p>
            <a:r>
              <a:rPr lang="sk-SK" sz="2400" dirty="0" smtClean="0"/>
              <a:t>Čas snívania a rozhodnutí</a:t>
            </a:r>
          </a:p>
          <a:p>
            <a:r>
              <a:rPr lang="sk-SK" sz="2400" dirty="0" smtClean="0"/>
              <a:t>Túžba žiť a zakúsiť</a:t>
            </a:r>
          </a:p>
          <a:p>
            <a:r>
              <a:rPr lang="sk-SK" sz="2400" dirty="0" smtClean="0"/>
              <a:t>Priateľstvo s Kristom</a:t>
            </a:r>
          </a:p>
          <a:p>
            <a:r>
              <a:rPr lang="sk-SK" sz="2400" dirty="0" smtClean="0"/>
              <a:t>Rast a dozrievanie</a:t>
            </a:r>
          </a:p>
          <a:p>
            <a:r>
              <a:rPr lang="sk-SK" sz="2400" dirty="0" smtClean="0"/>
              <a:t>Cesty bratstva</a:t>
            </a:r>
          </a:p>
          <a:p>
            <a:r>
              <a:rPr lang="sk-SK" sz="2400" dirty="0" smtClean="0"/>
              <a:t>Angažovanosť mladých</a:t>
            </a:r>
          </a:p>
          <a:p>
            <a:r>
              <a:rPr lang="sk-SK" sz="2400" dirty="0" smtClean="0"/>
              <a:t>Odvážni misionári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 smtClean="0"/>
              <a:t>6. kapitola: Mladí s koreňmi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Krátka kapitolka o prepojení medzi generáciami</a:t>
            </a:r>
          </a:p>
          <a:p>
            <a:pPr>
              <a:buNone/>
            </a:pPr>
            <a:r>
              <a:rPr lang="sk-SK" sz="2400" dirty="0" smtClean="0"/>
              <a:t>Pápež upozorňuje na škodlivé ponuky, ktoré odrezávajú mladého človeka od koreňov. Patrí sem aj falošný kult mladosti:</a:t>
            </a:r>
          </a:p>
          <a:p>
            <a:pPr>
              <a:buNone/>
            </a:pPr>
            <a:r>
              <a:rPr lang="sk-SK" sz="2400" i="1" dirty="0" smtClean="0"/>
              <a:t>«Mladistvé telo sa stáva symbolom tohto nového kultu, teda všetko to, čo má dočinenia s mladým telom sa stáva idolom a predmetom neobmedzenej túžby, a na to, čo nie je mladé, sa hľadí s opovrhnutím. Toto je však zbraň, ktorá privádza k tomu, že degraduje predovšetkým mladých»</a:t>
            </a:r>
            <a:r>
              <a:rPr lang="sk-SK" sz="2400" dirty="0" smtClean="0"/>
              <a:t> (182).</a:t>
            </a:r>
          </a:p>
          <a:p>
            <a:pPr>
              <a:buNone/>
            </a:pPr>
            <a:r>
              <a:rPr lang="sk-SK" sz="2400" dirty="0" smtClean="0"/>
              <a:t>Aby ťa nevytrhli zo zeme – Tvoj vzťah so staršími – Sny a vízie – Spolu riskovať...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7. kapitola: Pastorácia mladých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Synodálna pastorácia - </a:t>
            </a:r>
            <a:r>
              <a:rPr lang="sk-SK" sz="2400" dirty="0" smtClean="0"/>
              <a:t>Samotní mladí „sú aktérmi pastorácie mladých, sprevádzaní a vedení, avšak slobodní nachádzať vždy nové cesty s kreativitou a smelosťou“ (203</a:t>
            </a:r>
            <a:r>
              <a:rPr lang="sk-SK" sz="2400" dirty="0" smtClean="0"/>
              <a:t>).</a:t>
            </a:r>
          </a:p>
          <a:p>
            <a:pPr>
              <a:buNone/>
            </a:pPr>
            <a:r>
              <a:rPr lang="sk-SK" sz="2400" dirty="0" smtClean="0"/>
              <a:t>Hlavné línie pre pastoračnú činnosť</a:t>
            </a:r>
          </a:p>
          <a:p>
            <a:r>
              <a:rPr lang="sk-SK" sz="2400" dirty="0" smtClean="0"/>
              <a:t>Hľadanie vzdialených mladých</a:t>
            </a:r>
          </a:p>
          <a:p>
            <a:r>
              <a:rPr lang="sk-SK" sz="2400" dirty="0" smtClean="0"/>
              <a:t>Rast tých, čo už majú skúsenosťou viery</a:t>
            </a:r>
          </a:p>
          <a:p>
            <a:pPr>
              <a:buNone/>
            </a:pPr>
            <a:r>
              <a:rPr lang="sk-SK" sz="2400" dirty="0" smtClean="0"/>
              <a:t>Primerané prostredie</a:t>
            </a:r>
          </a:p>
          <a:p>
            <a:r>
              <a:rPr lang="sk-SK" sz="2400" dirty="0" smtClean="0"/>
              <a:t>Dôležitosť atmosféry prijatia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b="1" dirty="0" smtClean="0"/>
              <a:t>7. kapitola: Pastorácia mladých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Pastorácia výchovných inštitúcií</a:t>
            </a:r>
          </a:p>
          <a:p>
            <a:r>
              <a:rPr lang="sk-SK" sz="2400" dirty="0" smtClean="0"/>
              <a:t>Škola potrebuje naliehavo prejsť autokritikou... (221-223)</a:t>
            </a:r>
          </a:p>
          <a:p>
            <a:pPr>
              <a:buNone/>
            </a:pPr>
            <a:r>
              <a:rPr lang="sk-SK" sz="2400" dirty="0" smtClean="0"/>
              <a:t>Rôzne oblasti: modlitebné skupiny, dobročinnosť, umenie, hudba, šport, príroda...</a:t>
            </a:r>
          </a:p>
          <a:p>
            <a:pPr>
              <a:buNone/>
            </a:pPr>
            <a:r>
              <a:rPr lang="sk-SK" sz="2400" dirty="0" smtClean="0"/>
              <a:t>Ľudová pastorácia mladých – nielen spoločenstvá ale aj bežné mládežnícke prostredie (pastorácia lídrov, otvorenosť štruktúr...)</a:t>
            </a:r>
          </a:p>
          <a:p>
            <a:pPr>
              <a:buNone/>
            </a:pPr>
            <a:r>
              <a:rPr lang="sk-SK" sz="2400" dirty="0" err="1" smtClean="0"/>
              <a:t>Misiovosť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Sprevádzanie zo strany dospelých – synoda ukázala na nedostatok osôb vyškolených a ochotných slúžiť sprevádzaním...</a:t>
            </a:r>
            <a:endParaRPr lang="sk-SK" sz="24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8. kapitola: Povolanie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Priateľstvo s Ježišom</a:t>
            </a:r>
          </a:p>
          <a:p>
            <a:pPr>
              <a:buNone/>
            </a:pPr>
            <a:r>
              <a:rPr lang="sk-SK" sz="2400" i="1" dirty="0" smtClean="0"/>
              <a:t>«</a:t>
            </a:r>
            <a:r>
              <a:rPr lang="sk-SK" sz="2400" i="1" dirty="0" smtClean="0"/>
              <a:t>Základnou vecou je rozlišovať a objaviť, že to, čo chce Ježiš od každého mladého, je predovšetkým jeho priateľstvo»</a:t>
            </a:r>
            <a:r>
              <a:rPr lang="sk-SK" sz="2400" dirty="0" smtClean="0"/>
              <a:t> (250</a:t>
            </a:r>
            <a:r>
              <a:rPr lang="sk-SK" sz="2400" dirty="0" smtClean="0"/>
              <a:t>).</a:t>
            </a:r>
          </a:p>
          <a:p>
            <a:pPr>
              <a:buNone/>
            </a:pPr>
            <a:r>
              <a:rPr lang="sk-SK" sz="2400" dirty="0" smtClean="0"/>
              <a:t>Altruizmus – byť pre druhých</a:t>
            </a:r>
          </a:p>
          <a:p>
            <a:pPr>
              <a:buNone/>
            </a:pPr>
            <a:r>
              <a:rPr lang="sk-SK" sz="2400" dirty="0" smtClean="0"/>
              <a:t>Láska a rodina</a:t>
            </a:r>
          </a:p>
          <a:p>
            <a:pPr>
              <a:buNone/>
            </a:pPr>
            <a:r>
              <a:rPr lang="sk-SK" sz="2400" dirty="0" smtClean="0"/>
              <a:t>Práca</a:t>
            </a:r>
          </a:p>
          <a:p>
            <a:pPr>
              <a:buNone/>
            </a:pPr>
            <a:r>
              <a:rPr lang="sk-SK" sz="2400" dirty="0" smtClean="0"/>
              <a:t>Povolania ku špeciálnemu zasväteniu</a:t>
            </a:r>
          </a:p>
          <a:p>
            <a:pPr>
              <a:buNone/>
            </a:pPr>
            <a:endParaRPr lang="sk-SK" sz="24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 fontScale="55000" lnSpcReduction="20000"/>
          </a:bodyPr>
          <a:lstStyle/>
          <a:p>
            <a:r>
              <a:rPr lang="sk-SK" b="1" dirty="0" smtClean="0"/>
              <a:t>9. kapitola: Rozlišovanie</a:t>
            </a:r>
            <a:endParaRPr lang="sk-SK" dirty="0" smtClean="0"/>
          </a:p>
          <a:p>
            <a:pPr>
              <a:buNone/>
            </a:pPr>
            <a:r>
              <a:rPr lang="sk-SK" sz="3300" dirty="0" smtClean="0"/>
              <a:t>Rozlišovanie ako také – </a:t>
            </a:r>
            <a:r>
              <a:rPr lang="sk-SK" sz="3300" dirty="0" err="1" smtClean="0"/>
              <a:t>Gaudete</a:t>
            </a:r>
            <a:r>
              <a:rPr lang="sk-SK" sz="3300" dirty="0" smtClean="0"/>
              <a:t> </a:t>
            </a:r>
            <a:r>
              <a:rPr lang="sk-SK" sz="3300" dirty="0" err="1" smtClean="0"/>
              <a:t>et</a:t>
            </a:r>
            <a:r>
              <a:rPr lang="sk-SK" sz="3300" dirty="0" smtClean="0"/>
              <a:t> </a:t>
            </a:r>
            <a:r>
              <a:rPr lang="sk-SK" sz="3300" dirty="0" err="1" smtClean="0"/>
              <a:t>exultate</a:t>
            </a:r>
            <a:endParaRPr lang="sk-SK" sz="3300" dirty="0" smtClean="0"/>
          </a:p>
          <a:p>
            <a:pPr>
              <a:buNone/>
            </a:pPr>
            <a:r>
              <a:rPr lang="sk-SK" sz="3300" dirty="0" smtClean="0"/>
              <a:t>Rozlišovanie povolania </a:t>
            </a:r>
            <a:r>
              <a:rPr lang="sk-SK" sz="3300" i="1" dirty="0" smtClean="0"/>
              <a:t>«Prejavom rozlišovania je úsilie rozpoznať svoje vlastné povolanie. Je to úloha, ktorá si vyžaduje priestory samoty a ticha, pretože ide o veľmi osobné rozhodnutie, ktoré nikto nemôže urobiť za nás»</a:t>
            </a:r>
            <a:r>
              <a:rPr lang="sk-SK" sz="3300" dirty="0" smtClean="0"/>
              <a:t> (283).</a:t>
            </a:r>
          </a:p>
          <a:p>
            <a:pPr>
              <a:buNone/>
            </a:pPr>
            <a:r>
              <a:rPr lang="sk-SK" sz="3300" dirty="0" smtClean="0"/>
              <a:t>Povolanie Priateľa</a:t>
            </a:r>
          </a:p>
          <a:p>
            <a:pPr>
              <a:buNone/>
            </a:pPr>
            <a:r>
              <a:rPr lang="sk-SK" sz="3300" dirty="0" smtClean="0"/>
              <a:t>Načúvanie a sprevádzanie</a:t>
            </a:r>
          </a:p>
          <a:p>
            <a:r>
              <a:rPr lang="sk-SK" sz="3300" dirty="0" smtClean="0"/>
              <a:t>Ten, kto mladým pomáha pri rozlišovaní, má vedieť „načúvať“, „zachytiť správny moment, v ktorom sa rozlišuje medzi milosťou a pokušením“, vedieť načúvať tomu, „kam ten druhý skutočne chce ísť“ (294).</a:t>
            </a:r>
          </a:p>
          <a:p>
            <a:r>
              <a:rPr lang="sk-SK" sz="3300" dirty="0" smtClean="0"/>
              <a:t>Ten, čo načúva mladému, sa musí vyznačovať jemnocitom:</a:t>
            </a:r>
          </a:p>
          <a:p>
            <a:r>
              <a:rPr lang="sk-SK" sz="3300" i="1" dirty="0" smtClean="0"/>
              <a:t>«V istom momente musí zmiznúť, aby dotyčného nechal nasledovať cestu, ktorú objavil. Musí zmiznúť tak, ako zmizne Pán pred očami svojich učeníkov»</a:t>
            </a:r>
            <a:r>
              <a:rPr lang="sk-SK" sz="3300" dirty="0" smtClean="0"/>
              <a:t> (296).</a:t>
            </a:r>
          </a:p>
          <a:p>
            <a:r>
              <a:rPr lang="sk-SK" sz="3300" dirty="0" smtClean="0"/>
              <a:t>Musíme „vzbudzovať a sprevádzať procesy, a nie nanucovať cesty“, píše pápež František o duchovnom sprevádzaní.</a:t>
            </a:r>
          </a:p>
          <a:p>
            <a:r>
              <a:rPr lang="sk-SK" sz="3300" i="1" dirty="0" smtClean="0"/>
              <a:t>«Ide o osobné procesy, ktoré sú jedinečné a slobodné. Preto je ťažké vytvárať </a:t>
            </a:r>
            <a:r>
              <a:rPr lang="sk-SK" sz="3300" i="1" dirty="0" err="1" smtClean="0"/>
              <a:t>receptáre</a:t>
            </a:r>
            <a:r>
              <a:rPr lang="sk-SK" sz="3300" i="1" dirty="0" smtClean="0"/>
              <a:t>»</a:t>
            </a:r>
            <a:r>
              <a:rPr lang="sk-SK" sz="3300" dirty="0" smtClean="0"/>
              <a:t> (297</a:t>
            </a:r>
            <a:r>
              <a:rPr lang="sk-SK" sz="3300" dirty="0" smtClean="0"/>
              <a:t>).</a:t>
            </a:r>
          </a:p>
          <a:p>
            <a:pPr>
              <a:buNone/>
            </a:pPr>
            <a:endParaRPr lang="sk-SK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/>
          </a:bodyPr>
          <a:lstStyle/>
          <a:p>
            <a:r>
              <a:rPr lang="sk-SK" b="1" dirty="0" smtClean="0"/>
              <a:t>Rýchly záver</a:t>
            </a:r>
            <a:endParaRPr lang="sk-SK" dirty="0" smtClean="0"/>
          </a:p>
          <a:p>
            <a:pPr>
              <a:buNone/>
            </a:pPr>
            <a:r>
              <a:rPr lang="sk-SK" sz="2800" i="1" dirty="0" smtClean="0"/>
              <a:t>«Drahí mladí, rád vás uvidím bežať rýchlejšie než ten, kto je pomalý a ustráchaný. Bežte priťahovaní tou Tvárou, tak veľmi milovanou, ktorej sa klaniame vo svätej Eucharistii a ktorú rozpoznávame v tele trpiaceho brata... Cirkev potrebuje váš elán, vaše intuície, vašu vieru... A keď dorazíte tam, kam sme my ešte nedospeli, majte trpezlivosť na nás počkať»</a:t>
            </a:r>
            <a:r>
              <a:rPr lang="sk-SK" sz="2800" dirty="0" smtClean="0"/>
              <a:t> (299).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Niektoré výzvy pre pastoráciu mladých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/>
          </a:bodyPr>
          <a:lstStyle/>
          <a:p>
            <a:r>
              <a:rPr lang="sk-SK" b="1" dirty="0" err="1" smtClean="0"/>
              <a:t>Synodalita</a:t>
            </a:r>
            <a:endParaRPr lang="sk-SK" dirty="0" smtClean="0"/>
          </a:p>
          <a:p>
            <a:pPr>
              <a:buNone/>
            </a:pPr>
            <a:r>
              <a:rPr lang="sk-SK" sz="2800" i="1" dirty="0" smtClean="0"/>
              <a:t>Pastoráciu mladých robia predovšetkým mladí</a:t>
            </a:r>
          </a:p>
          <a:p>
            <a:pPr>
              <a:buNone/>
            </a:pPr>
            <a:r>
              <a:rPr lang="sk-SK" sz="2800" i="1" dirty="0" smtClean="0"/>
              <a:t>Tímy</a:t>
            </a:r>
          </a:p>
          <a:p>
            <a:pPr>
              <a:buNone/>
            </a:pPr>
            <a:r>
              <a:rPr lang="sk-SK" sz="2800" i="1" dirty="0" smtClean="0"/>
              <a:t>Sprevádzanie</a:t>
            </a:r>
          </a:p>
          <a:p>
            <a:pPr>
              <a:buNone/>
            </a:pPr>
            <a:r>
              <a:rPr lang="sk-SK" sz="2800" i="1" dirty="0" smtClean="0"/>
              <a:t>Spoločné hľadanie</a:t>
            </a:r>
          </a:p>
          <a:p>
            <a:pPr>
              <a:buNone/>
            </a:pPr>
            <a:r>
              <a:rPr lang="sk-SK" sz="2800" i="1" dirty="0" smtClean="0"/>
              <a:t>Nevnucovať „</a:t>
            </a:r>
            <a:r>
              <a:rPr lang="sk-SK" sz="2800" i="1" dirty="0" err="1" smtClean="0"/>
              <a:t>oskúšané</a:t>
            </a:r>
            <a:r>
              <a:rPr lang="sk-SK" sz="2800" i="1" dirty="0" smtClean="0"/>
              <a:t> spôsoby“</a:t>
            </a:r>
            <a:endParaRPr lang="sk-SK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Niektoré výzvy pre pastoráciu mladých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/>
          </a:bodyPr>
          <a:lstStyle/>
          <a:p>
            <a:r>
              <a:rPr lang="sk-SK" b="1" dirty="0" err="1" smtClean="0"/>
              <a:t>Kerygma</a:t>
            </a:r>
            <a:endParaRPr lang="sk-SK" dirty="0" smtClean="0"/>
          </a:p>
          <a:p>
            <a:pPr>
              <a:buNone/>
            </a:pPr>
            <a:r>
              <a:rPr lang="sk-SK" sz="2800" i="1" dirty="0" smtClean="0"/>
              <a:t>Boh je láska – obraz Boha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Osobný vzťah s Kristom Spasiteľom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Skúsenosť Boha tu a teraz – On je živý...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Vzťah k Duchu Svätému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Niektoré výzvy pre pastoráciu mladých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/>
          </a:bodyPr>
          <a:lstStyle/>
          <a:p>
            <a:r>
              <a:rPr lang="sk-SK" b="1" dirty="0" smtClean="0"/>
              <a:t>3 základné výzvy sveta mladých</a:t>
            </a:r>
            <a:endParaRPr lang="sk-SK" dirty="0" smtClean="0"/>
          </a:p>
          <a:p>
            <a:pPr>
              <a:buNone/>
            </a:pPr>
            <a:r>
              <a:rPr lang="sk-SK" sz="2800" i="1" dirty="0" err="1" smtClean="0"/>
              <a:t>Digitánly</a:t>
            </a:r>
            <a:r>
              <a:rPr lang="sk-SK" sz="2800" i="1" dirty="0" smtClean="0"/>
              <a:t> svet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Migrácia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Zneužitia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Dôležitosť kompetentne sa venovať týmto témam...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3985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Synoda o mladých a jej výzvy pre pastoráciu mladých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Udalosť synody</a:t>
            </a:r>
          </a:p>
          <a:p>
            <a:endParaRPr lang="sk-SK" dirty="0" smtClean="0"/>
          </a:p>
          <a:p>
            <a:r>
              <a:rPr lang="sk-SK" dirty="0" smtClean="0"/>
              <a:t>Prehľad dokumentu</a:t>
            </a:r>
          </a:p>
          <a:p>
            <a:endParaRPr lang="sk-SK" dirty="0" smtClean="0"/>
          </a:p>
          <a:p>
            <a:r>
              <a:rPr lang="sk-SK" dirty="0" smtClean="0"/>
              <a:t>Výzvy pre pastoráciu mladých na Slovensku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Pozvanie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</p:spPr>
        <p:txBody>
          <a:bodyPr>
            <a:normAutofit/>
          </a:bodyPr>
          <a:lstStyle/>
          <a:p>
            <a:r>
              <a:rPr lang="sk-SK" b="1" dirty="0" smtClean="0"/>
              <a:t>Ďakujem za pozornosť</a:t>
            </a:r>
            <a:endParaRPr lang="sk-SK" dirty="0" smtClean="0"/>
          </a:p>
          <a:p>
            <a:pPr>
              <a:buNone/>
            </a:pPr>
            <a:r>
              <a:rPr lang="sk-SK" sz="2800" i="1" dirty="0" smtClean="0"/>
              <a:t>Pozvánka:</a:t>
            </a:r>
          </a:p>
          <a:p>
            <a:pPr>
              <a:buNone/>
            </a:pPr>
            <a:r>
              <a:rPr lang="sk-SK" sz="2800" i="1" dirty="0" smtClean="0"/>
              <a:t>Prečítať dokument </a:t>
            </a:r>
            <a:r>
              <a:rPr lang="sk-SK" sz="2800" i="1" dirty="0" err="1" smtClean="0"/>
              <a:t>Christus</a:t>
            </a:r>
            <a:r>
              <a:rPr lang="sk-SK" sz="2800" i="1" dirty="0" smtClean="0"/>
              <a:t> </a:t>
            </a:r>
            <a:r>
              <a:rPr lang="sk-SK" sz="2800" i="1" dirty="0" err="1" smtClean="0"/>
              <a:t>vivit</a:t>
            </a:r>
            <a:r>
              <a:rPr lang="sk-SK" sz="2800" i="1" dirty="0" smtClean="0"/>
              <a:t> (vyjde čoskoro)</a:t>
            </a:r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endParaRPr lang="sk-SK" sz="2800" i="1" dirty="0" smtClean="0"/>
          </a:p>
          <a:p>
            <a:pPr>
              <a:buNone/>
            </a:pPr>
            <a:r>
              <a:rPr lang="sk-SK" sz="2800" i="1" dirty="0" smtClean="0"/>
              <a:t>Prezentácia dokumentu...</a:t>
            </a:r>
            <a:endParaRPr lang="sk-SK" sz="2800" dirty="0" smtClean="0"/>
          </a:p>
        </p:txBody>
      </p:sp>
      <p:pic>
        <p:nvPicPr>
          <p:cNvPr id="26626" name="Picture 2" descr="VÃ½sledok vyhÄ¾adÃ¡vania obrÃ¡zkov pre dopyt christus viv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000372"/>
            <a:ext cx="4333655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Udalosť synody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Krátke zopakovanie:</a:t>
            </a:r>
          </a:p>
          <a:p>
            <a:pPr>
              <a:buNone/>
            </a:pPr>
            <a:r>
              <a:rPr lang="sk-SK" dirty="0" smtClean="0">
                <a:hlinkClick r:id="rId2"/>
              </a:rPr>
              <a:t>https://</a:t>
            </a:r>
            <a:r>
              <a:rPr lang="sk-SK" dirty="0" smtClean="0">
                <a:hlinkClick r:id="rId2"/>
              </a:rPr>
              <a:t>prezi.com/p/khljlttaml99/synoda-o-mladych-a-jej-dopad-na-pastoraciu-mladeze-na-slovensku</a:t>
            </a:r>
            <a:r>
              <a:rPr lang="sk-SK" dirty="0" smtClean="0">
                <a:hlinkClick r:id="rId2"/>
              </a:rPr>
              <a:t>/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i="1" dirty="0" smtClean="0"/>
              <a:t>«Kristus žije. On je našou nádejou i tou najkrajšou mladosťou tohto sveta. Všetko, čoho sa on dotkne, sa stáva mladým, stáva sa novým, napĺňa sa životom. Preto prvé slová, s </a:t>
            </a:r>
            <a:r>
              <a:rPr lang="sk-SK" i="1" dirty="0" smtClean="0"/>
              <a:t>ktorými </a:t>
            </a:r>
            <a:r>
              <a:rPr lang="sk-SK" i="1" dirty="0" smtClean="0"/>
              <a:t>sa chcem obrátiť na každého mladého kresťana, sú: On žije a chce, aby si bol živý</a:t>
            </a:r>
            <a:r>
              <a:rPr lang="sk-SK" i="1" dirty="0" smtClean="0"/>
              <a:t>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Exhortácia podpísaná </a:t>
            </a:r>
            <a:r>
              <a:rPr lang="sk-SK" dirty="0" smtClean="0"/>
              <a:t>v pondelok 25. marca vo svätom domčeku v </a:t>
            </a:r>
            <a:r>
              <a:rPr lang="sk-SK" dirty="0" err="1" smtClean="0"/>
              <a:t>Lorete</a:t>
            </a:r>
            <a:r>
              <a:rPr lang="sk-SK" dirty="0" smtClean="0"/>
              <a:t>.</a:t>
            </a:r>
          </a:p>
          <a:p>
            <a:pPr>
              <a:buNone/>
            </a:pPr>
            <a:r>
              <a:rPr lang="sk-SK" dirty="0" smtClean="0"/>
              <a:t>V dokumente pozostávajúcom z deviatich kapitol rozdelených do 299 odsekov pápež vysvetľuje, že sa nechal inšpirovať bohatstvom reflexií a dialógov synody o mladých, ktorá sa slávila vo Vatikáne v októbri 2018.</a:t>
            </a:r>
            <a:endParaRPr lang="sk-SK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 smtClean="0"/>
              <a:t>1. kapitola: Čo hovorí Božie slovo o mladých</a:t>
            </a:r>
            <a:r>
              <a:rPr lang="sk-SK" b="1" dirty="0" smtClean="0"/>
              <a:t>?</a:t>
            </a:r>
          </a:p>
          <a:p>
            <a:pPr>
              <a:buNone/>
            </a:pPr>
            <a:r>
              <a:rPr lang="sk-SK" b="1" dirty="0" smtClean="0"/>
              <a:t>Mladí a mladosť v Starom a Novom Zákone</a:t>
            </a:r>
          </a:p>
          <a:p>
            <a:pPr>
              <a:buNone/>
            </a:pPr>
            <a:r>
              <a:rPr lang="sk-SK" i="1" dirty="0" smtClean="0"/>
              <a:t>«Všimnime si, že Ježišovi sa nepáčilo, keď dospelí hľadeli na tých najmladších s opovrhnutím alebo ich držali despoticky vo svojich službách. Naopak, žiadal: „Kto je medzi vami najväčší, nech je ako najmenší“</a:t>
            </a:r>
            <a:r>
              <a:rPr lang="sk-SK" dirty="0" smtClean="0"/>
              <a:t> (</a:t>
            </a:r>
            <a:r>
              <a:rPr lang="sk-SK" dirty="0" err="1" smtClean="0"/>
              <a:t>Lk</a:t>
            </a:r>
            <a:r>
              <a:rPr lang="sk-SK" dirty="0" smtClean="0"/>
              <a:t> 22,26).</a:t>
            </a:r>
            <a:r>
              <a:rPr lang="sk-SK" i="1" dirty="0" smtClean="0"/>
              <a:t> Pre neho vek nepredstavoval privilégium a to, že niekto mal menej rokov neznamenalo, že má menšiu hodnotu»</a:t>
            </a:r>
            <a:r>
              <a:rPr lang="sk-SK" dirty="0" smtClean="0"/>
              <a:t> (14).</a:t>
            </a:r>
          </a:p>
          <a:p>
            <a:pPr>
              <a:buNone/>
            </a:pPr>
            <a:endParaRPr lang="sk-SK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 smtClean="0"/>
              <a:t>2. </a:t>
            </a:r>
            <a:r>
              <a:rPr lang="sk-SK" b="1" dirty="0" smtClean="0"/>
              <a:t>kapitola</a:t>
            </a:r>
            <a:r>
              <a:rPr lang="sk-SK" b="1" dirty="0" smtClean="0"/>
              <a:t>: Ježiš Kristus vždy </a:t>
            </a:r>
            <a:r>
              <a:rPr lang="sk-SK" b="1" dirty="0" smtClean="0"/>
              <a:t>mladý</a:t>
            </a:r>
          </a:p>
          <a:p>
            <a:pPr>
              <a:buNone/>
            </a:pPr>
            <a:r>
              <a:rPr lang="sk-SK" sz="2400" dirty="0" smtClean="0"/>
              <a:t>Nesmieme </a:t>
            </a:r>
            <a:r>
              <a:rPr lang="sk-SK" sz="2400" dirty="0" smtClean="0"/>
              <a:t>si myslieť, že „Ježiš bol  osamelým adolescentom alebo takým mladým, ktorý myslí len na seba. Jeho vzťah s ľuďmi bol vzťahom mladého človeka, ktorý sa podieľa na celom živote rodiny, dobre zaradenej do života v dedine“, „nikto ho nepovažoval za divného či oddeleného od ostatných“ (28</a:t>
            </a:r>
            <a:r>
              <a:rPr lang="sk-SK" sz="2400" dirty="0" smtClean="0"/>
              <a:t>).</a:t>
            </a:r>
          </a:p>
          <a:p>
            <a:pPr>
              <a:buNone/>
            </a:pPr>
            <a:r>
              <a:rPr lang="sk-SK" sz="2400" dirty="0" smtClean="0"/>
              <a:t>Mladosť Ježiša – mladosť Cirkvi</a:t>
            </a:r>
          </a:p>
          <a:p>
            <a:pPr>
              <a:buNone/>
            </a:pPr>
            <a:r>
              <a:rPr lang="sk-SK" sz="2400" dirty="0" smtClean="0"/>
              <a:t>Pastorácia mládeže preto nesmie „izolovať mladých od rodiny a sveta alebo z nich robiť vyselektovanú menšinu, uchránenú od každej nákazy“. Potrebujeme naopak „projekty, ktoré by ich posilnili, sprevádzali a nasmerovali k stretnutiu  s druhými, k veľkodušnej službe, misii“ (30</a:t>
            </a:r>
            <a:r>
              <a:rPr lang="sk-SK" sz="2400" dirty="0" smtClean="0"/>
              <a:t>).</a:t>
            </a:r>
          </a:p>
          <a:p>
            <a:pPr>
              <a:buNone/>
            </a:pPr>
            <a:r>
              <a:rPr lang="sk-SK" sz="2400" dirty="0" smtClean="0"/>
              <a:t>Príklady svätých: mladá Mária a iní svätí</a:t>
            </a:r>
            <a:endParaRPr lang="sk-SK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3. kapitola: </a:t>
            </a:r>
            <a:r>
              <a:rPr lang="sk-SK" b="1" dirty="0" smtClean="0"/>
              <a:t> Vy </a:t>
            </a:r>
            <a:r>
              <a:rPr lang="sk-SK" b="1" dirty="0" smtClean="0"/>
              <a:t>ste Božie teraz</a:t>
            </a:r>
            <a:endParaRPr lang="sk-SK" dirty="0" smtClean="0"/>
          </a:p>
          <a:p>
            <a:pPr>
              <a:buNone/>
            </a:pPr>
            <a:r>
              <a:rPr lang="sk-SK" sz="2400" dirty="0" smtClean="0"/>
              <a:t>Prierez svetom mladých</a:t>
            </a:r>
          </a:p>
          <a:p>
            <a:pPr>
              <a:buNone/>
            </a:pPr>
            <a:r>
              <a:rPr lang="sk-SK" sz="2400" dirty="0" smtClean="0"/>
              <a:t>Nemôžeme generalizovať, existujú „mladosti“</a:t>
            </a:r>
          </a:p>
          <a:p>
            <a:pPr>
              <a:buNone/>
            </a:pPr>
            <a:r>
              <a:rPr lang="sk-SK" sz="2400" dirty="0" smtClean="0"/>
              <a:t>Mladí v kríze, obete – plač matky Cirkvi</a:t>
            </a:r>
          </a:p>
          <a:p>
            <a:pPr>
              <a:buNone/>
            </a:pPr>
            <a:r>
              <a:rPr lang="sk-SK" sz="2400" dirty="0" smtClean="0"/>
              <a:t>3 veľmi dôležité témy:</a:t>
            </a:r>
          </a:p>
          <a:p>
            <a:pPr marL="539496" indent="-457200">
              <a:buAutoNum type="arabicPeriod"/>
            </a:pPr>
            <a:r>
              <a:rPr lang="sk-SK" sz="2400" dirty="0" smtClean="0"/>
              <a:t>Digitálne prostredie</a:t>
            </a:r>
          </a:p>
          <a:p>
            <a:pPr marL="539496" indent="-457200">
              <a:buAutoNum type="arabicPeriod"/>
            </a:pPr>
            <a:r>
              <a:rPr lang="sk-SK" sz="2400" dirty="0" smtClean="0"/>
              <a:t>Migranti</a:t>
            </a:r>
          </a:p>
          <a:p>
            <a:pPr marL="539496" indent="-457200">
              <a:buAutoNum type="arabicPeriod"/>
            </a:pPr>
            <a:r>
              <a:rPr lang="sk-SK" sz="2400" dirty="0" smtClean="0"/>
              <a:t>Zneužitia</a:t>
            </a:r>
          </a:p>
          <a:p>
            <a:pPr marL="539496" indent="-457200">
              <a:buNone/>
            </a:pPr>
            <a:r>
              <a:rPr lang="sk-SK" sz="2400" dirty="0" smtClean="0"/>
              <a:t>Existuje východisko...</a:t>
            </a:r>
            <a:endParaRPr lang="sk-SK" sz="2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Krátky prierez dokumentu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4. kapitola: </a:t>
            </a:r>
            <a:r>
              <a:rPr lang="sk-SK" b="1" dirty="0" smtClean="0"/>
              <a:t> Veľká </a:t>
            </a:r>
            <a:r>
              <a:rPr lang="sk-SK" b="1" dirty="0" smtClean="0"/>
              <a:t>novina pre všetkých </a:t>
            </a:r>
            <a:r>
              <a:rPr lang="sk-SK" b="1" dirty="0" smtClean="0"/>
              <a:t>mladých</a:t>
            </a:r>
          </a:p>
          <a:p>
            <a:pPr>
              <a:buNone/>
            </a:pPr>
            <a:r>
              <a:rPr lang="sk-SK" sz="2400" dirty="0" smtClean="0"/>
              <a:t>Základné témy ohlasovania:</a:t>
            </a:r>
          </a:p>
          <a:p>
            <a:pPr>
              <a:buNone/>
            </a:pPr>
            <a:r>
              <a:rPr lang="sk-SK" sz="2400" dirty="0" smtClean="0"/>
              <a:t>„Boh ťa miluje, nikdy o tom nepochybuj“ (112</a:t>
            </a:r>
            <a:r>
              <a:rPr lang="sk-SK" sz="2400" dirty="0" smtClean="0"/>
              <a:t>)</a:t>
            </a:r>
          </a:p>
          <a:p>
            <a:pPr>
              <a:buNone/>
            </a:pPr>
            <a:r>
              <a:rPr lang="sk-SK" sz="2400" dirty="0" smtClean="0"/>
              <a:t>	</a:t>
            </a:r>
            <a:r>
              <a:rPr lang="sk-SK" sz="2400" dirty="0" smtClean="0"/>
              <a:t>pravý obraz Boha, zvestovanie lásky</a:t>
            </a:r>
          </a:p>
          <a:p>
            <a:pPr>
              <a:buNone/>
            </a:pPr>
            <a:r>
              <a:rPr lang="sk-SK" sz="2400" dirty="0" smtClean="0"/>
              <a:t>„Kristus ťa zachraňuje</a:t>
            </a:r>
            <a:r>
              <a:rPr lang="sk-SK" sz="2400" dirty="0" smtClean="0"/>
              <a:t>“</a:t>
            </a:r>
          </a:p>
          <a:p>
            <a:pPr>
              <a:buNone/>
            </a:pPr>
            <a:r>
              <a:rPr lang="sk-SK" sz="2400" dirty="0" smtClean="0"/>
              <a:t>	</a:t>
            </a:r>
            <a:r>
              <a:rPr lang="sk-SK" sz="2400" dirty="0" smtClean="0"/>
              <a:t>osobný vzťah s Kristom</a:t>
            </a:r>
          </a:p>
          <a:p>
            <a:pPr>
              <a:buNone/>
            </a:pPr>
            <a:r>
              <a:rPr lang="sk-SK" sz="2400" dirty="0" smtClean="0"/>
              <a:t>„On žije</a:t>
            </a:r>
            <a:r>
              <a:rPr lang="sk-SK" sz="2400" dirty="0" smtClean="0"/>
              <a:t>!“</a:t>
            </a:r>
          </a:p>
          <a:p>
            <a:pPr>
              <a:buNone/>
            </a:pPr>
            <a:r>
              <a:rPr lang="sk-SK" sz="2400" dirty="0" smtClean="0"/>
              <a:t>	</a:t>
            </a:r>
            <a:r>
              <a:rPr lang="sk-SK" sz="2400" dirty="0" smtClean="0"/>
              <a:t>aktuálny príbeh,  nie iba minulosť</a:t>
            </a:r>
          </a:p>
          <a:p>
            <a:pPr>
              <a:buNone/>
            </a:pPr>
            <a:r>
              <a:rPr lang="sk-SK" sz="2400" dirty="0" smtClean="0"/>
              <a:t>Duch dáva život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novrat">
  <a:themeElements>
    <a:clrScheme name="Sl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528</TotalTime>
  <Words>514</Words>
  <Application>Microsoft Office PowerPoint</Application>
  <PresentationFormat>Prezentácia na obrazovke (4:3)</PresentationFormat>
  <Paragraphs>138</Paragraphs>
  <Slides>20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1" baseType="lpstr">
      <vt:lpstr>Slnovrat</vt:lpstr>
      <vt:lpstr>Christus vivit</vt:lpstr>
      <vt:lpstr>Synoda o mladých a jej výzvy pre pastoráciu mladých </vt:lpstr>
      <vt:lpstr>Udalosť synody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Krátky prierez dokumentu</vt:lpstr>
      <vt:lpstr>Niektoré výzvy pre pastoráciu mladých</vt:lpstr>
      <vt:lpstr>Niektoré výzvy pre pastoráciu mladých</vt:lpstr>
      <vt:lpstr>Niektoré výzvy pre pastoráciu mladých</vt:lpstr>
      <vt:lpstr>Pozvanie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Christus vivit</dc:title>
  <dc:creator>Jozef Pajerský</dc:creator>
  <cp:lastModifiedBy>Jozef Pajerský</cp:lastModifiedBy>
  <cp:revision>1</cp:revision>
  <dcterms:created xsi:type="dcterms:W3CDTF">2019-05-13T20:25:37Z</dcterms:created>
  <dcterms:modified xsi:type="dcterms:W3CDTF">2019-05-14T05:14:29Z</dcterms:modified>
</cp:coreProperties>
</file>