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76" r:id="rId6"/>
    <p:sldId id="277" r:id="rId7"/>
    <p:sldId id="278" r:id="rId8"/>
    <p:sldId id="262" r:id="rId9"/>
    <p:sldId id="279" r:id="rId10"/>
    <p:sldId id="263" r:id="rId11"/>
    <p:sldId id="260" r:id="rId12"/>
    <p:sldId id="261" r:id="rId13"/>
    <p:sldId id="264" r:id="rId14"/>
    <p:sldId id="280" r:id="rId15"/>
    <p:sldId id="265" r:id="rId16"/>
    <p:sldId id="266" r:id="rId17"/>
    <p:sldId id="267" r:id="rId18"/>
    <p:sldId id="268" r:id="rId19"/>
    <p:sldId id="269"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6" r:id="rId33"/>
    <p:sldId id="297" r:id="rId34"/>
    <p:sldId id="293" r:id="rId35"/>
    <p:sldId id="270" r:id="rId36"/>
    <p:sldId id="272" r:id="rId37"/>
    <p:sldId id="273" r:id="rId38"/>
    <p:sldId id="274" r:id="rId39"/>
    <p:sldId id="275" r:id="rId40"/>
    <p:sldId id="298" r:id="rId41"/>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á snímka">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D36978B6-D3C0-4977-A9EF-993B03D5DC8D}" type="datetimeFigureOut">
              <a:rPr lang="sk-SK" smtClean="0"/>
              <a:t>30. 5. 2016</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795B9A3D-BF2D-42BE-AAE2-B0787A1AFA0F}" type="slidenum">
              <a:rPr lang="sk-SK" smtClean="0"/>
              <a:t>‹#›</a:t>
            </a:fld>
            <a:endParaRPr lang="sk-SK"/>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Upravte štýl predlohy podnadpisov</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sk-SK" smtClean="0"/>
              <a:t>Upravte štýly predlohy textu</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4" name="Date Placeholder 3"/>
          <p:cNvSpPr>
            <a:spLocks noGrp="1"/>
          </p:cNvSpPr>
          <p:nvPr>
            <p:ph type="dt" sz="half" idx="10"/>
          </p:nvPr>
        </p:nvSpPr>
        <p:spPr/>
        <p:txBody>
          <a:bodyPr/>
          <a:lstStyle/>
          <a:p>
            <a:fld id="{D36978B6-D3C0-4977-A9EF-993B03D5DC8D}" type="datetimeFigureOut">
              <a:rPr lang="sk-SK" smtClean="0"/>
              <a:t>30. 5. 2016</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795B9A3D-BF2D-42BE-AAE2-B0787A1AFA0F}" type="slidenum">
              <a:rPr lang="sk-SK" smtClean="0"/>
              <a:t>‹#›</a:t>
            </a:fld>
            <a:endParaRPr lang="sk-SK"/>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4" name="Date Placeholder 3"/>
          <p:cNvSpPr>
            <a:spLocks noGrp="1"/>
          </p:cNvSpPr>
          <p:nvPr>
            <p:ph type="dt" sz="half" idx="10"/>
          </p:nvPr>
        </p:nvSpPr>
        <p:spPr/>
        <p:txBody>
          <a:bodyPr/>
          <a:lstStyle/>
          <a:p>
            <a:fld id="{D36978B6-D3C0-4977-A9EF-993B03D5DC8D}" type="datetimeFigureOut">
              <a:rPr lang="sk-SK" smtClean="0"/>
              <a:t>30. 5. 2016</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795B9A3D-BF2D-42BE-AAE2-B0787A1AFA0F}" type="slidenum">
              <a:rPr lang="sk-SK" smtClean="0"/>
              <a:t>‹#›</a:t>
            </a:fld>
            <a:endParaRPr lang="sk-SK"/>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sk-SK" smtClean="0"/>
              <a:t>Upravte štýly predlohy textu</a:t>
            </a:r>
            <a:endParaRPr lang="en-US" dirty="0"/>
          </a:p>
        </p:txBody>
      </p:sp>
      <p:sp>
        <p:nvSpPr>
          <p:cNvPr id="4" name="Date Placeholder 3"/>
          <p:cNvSpPr>
            <a:spLocks noGrp="1"/>
          </p:cNvSpPr>
          <p:nvPr>
            <p:ph type="dt" sz="half" idx="10"/>
          </p:nvPr>
        </p:nvSpPr>
        <p:spPr/>
        <p:txBody>
          <a:bodyPr/>
          <a:lstStyle/>
          <a:p>
            <a:fld id="{D36978B6-D3C0-4977-A9EF-993B03D5DC8D}" type="datetimeFigureOut">
              <a:rPr lang="sk-SK" smtClean="0"/>
              <a:t>30. 5. 2016</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795B9A3D-BF2D-42BE-AAE2-B0787A1AFA0F}" type="slidenum">
              <a:rPr lang="sk-SK" smtClean="0"/>
              <a:t>‹#›</a:t>
            </a:fld>
            <a:endParaRPr lang="sk-SK"/>
          </a:p>
        </p:txBody>
      </p:sp>
      <p:sp>
        <p:nvSpPr>
          <p:cNvPr id="8" name="Content Placeholder 7"/>
          <p:cNvSpPr>
            <a:spLocks noGrp="1"/>
          </p:cNvSpPr>
          <p:nvPr>
            <p:ph sz="quarter" idx="13"/>
          </p:nvPr>
        </p:nvSpPr>
        <p:spPr>
          <a:xfrm>
            <a:off x="609600" y="1600200"/>
            <a:ext cx="7924800" cy="4114800"/>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sk-SK" smtClean="0"/>
              <a:t>Upravte štýly predlohy textu</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D36978B6-D3C0-4977-A9EF-993B03D5DC8D}" type="datetimeFigureOut">
              <a:rPr lang="sk-SK" smtClean="0"/>
              <a:t>30. 5. 2016</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795B9A3D-BF2D-42BE-AAE2-B0787A1AFA0F}" type="slidenum">
              <a:rPr lang="sk-SK" smtClean="0"/>
              <a:t>‹#›</a:t>
            </a:fld>
            <a:endParaRPr lang="sk-SK"/>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smtClean="0"/>
          </a:p>
        </p:txBody>
      </p:sp>
      <p:sp>
        <p:nvSpPr>
          <p:cNvPr id="2" name="Title 1"/>
          <p:cNvSpPr>
            <a:spLocks noGrp="1"/>
          </p:cNvSpPr>
          <p:nvPr>
            <p:ph type="title"/>
          </p:nvPr>
        </p:nvSpPr>
        <p:spPr>
          <a:xfrm>
            <a:off x="609600" y="274638"/>
            <a:ext cx="7924800" cy="1143000"/>
          </a:xfrm>
        </p:spPr>
        <p:txBody>
          <a:bodyPr/>
          <a:lstStyle/>
          <a:p>
            <a:r>
              <a:rPr lang="sk-SK" smtClean="0"/>
              <a:t>Upravte štýly predlohy textu</a:t>
            </a:r>
            <a:endParaRPr lang="en-US" dirty="0"/>
          </a:p>
        </p:txBody>
      </p:sp>
      <p:sp>
        <p:nvSpPr>
          <p:cNvPr id="5" name="Date Placeholder 4"/>
          <p:cNvSpPr>
            <a:spLocks noGrp="1"/>
          </p:cNvSpPr>
          <p:nvPr>
            <p:ph type="dt" sz="half" idx="10"/>
          </p:nvPr>
        </p:nvSpPr>
        <p:spPr/>
        <p:txBody>
          <a:bodyPr/>
          <a:lstStyle/>
          <a:p>
            <a:fld id="{D36978B6-D3C0-4977-A9EF-993B03D5DC8D}" type="datetimeFigureOut">
              <a:rPr lang="sk-SK" smtClean="0"/>
              <a:t>30. 5. 2016</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795B9A3D-BF2D-42BE-AAE2-B0787A1AFA0F}" type="slidenum">
              <a:rPr lang="sk-SK" smtClean="0"/>
              <a:t>‹#›</a:t>
            </a:fld>
            <a:endParaRPr lang="sk-SK"/>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sk-SK" smtClean="0"/>
              <a:t>Upravte štýly predlohy textu</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7" name="Date Placeholder 6"/>
          <p:cNvSpPr>
            <a:spLocks noGrp="1"/>
          </p:cNvSpPr>
          <p:nvPr>
            <p:ph type="dt" sz="half" idx="10"/>
          </p:nvPr>
        </p:nvSpPr>
        <p:spPr/>
        <p:txBody>
          <a:bodyPr/>
          <a:lstStyle/>
          <a:p>
            <a:fld id="{D36978B6-D3C0-4977-A9EF-993B03D5DC8D}" type="datetimeFigureOut">
              <a:rPr lang="sk-SK" smtClean="0"/>
              <a:t>30. 5. 2016</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795B9A3D-BF2D-42BE-AAE2-B0787A1AFA0F}" type="slidenum">
              <a:rPr lang="sk-SK" smtClean="0"/>
              <a:t>‹#›</a:t>
            </a:fld>
            <a:endParaRPr lang="sk-SK"/>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D36978B6-D3C0-4977-A9EF-993B03D5DC8D}" type="datetimeFigureOut">
              <a:rPr lang="sk-SK" smtClean="0"/>
              <a:t>30. 5. 2016</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795B9A3D-BF2D-42BE-AAE2-B0787A1AFA0F}" type="slidenum">
              <a:rPr lang="sk-SK" smtClean="0"/>
              <a:t>‹#›</a:t>
            </a:fld>
            <a:endParaRPr lang="sk-S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6978B6-D3C0-4977-A9EF-993B03D5DC8D}" type="datetimeFigureOut">
              <a:rPr lang="sk-SK" smtClean="0"/>
              <a:t>30. 5. 2016</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795B9A3D-BF2D-42BE-AAE2-B0787A1AFA0F}" type="slidenum">
              <a:rPr lang="sk-SK" smtClean="0"/>
              <a:t>‹#›</a:t>
            </a:fld>
            <a:endParaRPr lang="sk-SK"/>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sk-SK" smtClean="0"/>
              <a:t>Upravte štýly predlohy textu</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D36978B6-D3C0-4977-A9EF-993B03D5DC8D}" type="datetimeFigureOut">
              <a:rPr lang="sk-SK" smtClean="0"/>
              <a:t>30. 5. 2016</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795B9A3D-BF2D-42BE-AAE2-B0787A1AFA0F}" type="slidenum">
              <a:rPr lang="sk-SK" smtClean="0"/>
              <a:t>‹#›</a:t>
            </a:fld>
            <a:endParaRPr lang="sk-SK"/>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ok s popisom">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sk-SK" smtClean="0"/>
              <a:t>Upravte štýly predlohy textu</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D36978B6-D3C0-4977-A9EF-993B03D5DC8D}" type="datetimeFigureOut">
              <a:rPr lang="sk-SK" smtClean="0"/>
              <a:t>30. 5. 2016</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795B9A3D-BF2D-42BE-AAE2-B0787A1AFA0F}" type="slidenum">
              <a:rPr lang="sk-SK" smtClean="0"/>
              <a:t>‹#›</a:t>
            </a:fld>
            <a:endParaRPr lang="sk-SK"/>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sk-SK" smtClean="0"/>
              <a:t>Upravte štýly predlohy textu</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D36978B6-D3C0-4977-A9EF-993B03D5DC8D}" type="datetimeFigureOut">
              <a:rPr lang="sk-SK" smtClean="0"/>
              <a:t>30. 5. 2016</a:t>
            </a:fld>
            <a:endParaRPr lang="sk-SK"/>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sk-SK"/>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795B9A3D-BF2D-42BE-AAE2-B0787A1AFA0F}" type="slidenum">
              <a:rPr lang="sk-SK" smtClean="0"/>
              <a:t>‹#›</a:t>
            </a:fld>
            <a:endParaRPr lang="sk-SK"/>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55576" y="3429000"/>
            <a:ext cx="7772400" cy="1470025"/>
          </a:xfrm>
        </p:spPr>
        <p:txBody>
          <a:bodyPr/>
          <a:lstStyle/>
          <a:p>
            <a:r>
              <a:rPr lang="sk-SK" sz="6600" b="1" dirty="0">
                <a:solidFill>
                  <a:srgbClr val="FFFF00"/>
                </a:solidFill>
              </a:rPr>
              <a:t>„</a:t>
            </a:r>
            <a:r>
              <a:rPr lang="sk-SK" sz="6600" b="1" dirty="0" err="1">
                <a:solidFill>
                  <a:srgbClr val="FFFF00"/>
                </a:solidFill>
              </a:rPr>
              <a:t>Amoris</a:t>
            </a:r>
            <a:r>
              <a:rPr lang="sk-SK" sz="6600" b="1" dirty="0">
                <a:solidFill>
                  <a:srgbClr val="FFFF00"/>
                </a:solidFill>
              </a:rPr>
              <a:t> </a:t>
            </a:r>
            <a:r>
              <a:rPr lang="sk-SK" sz="6600" b="1" dirty="0" err="1">
                <a:solidFill>
                  <a:srgbClr val="FFFF00"/>
                </a:solidFill>
              </a:rPr>
              <a:t>Laetitia</a:t>
            </a:r>
            <a:r>
              <a:rPr lang="sk-SK" sz="6600" b="1" dirty="0">
                <a:solidFill>
                  <a:srgbClr val="FFFF00"/>
                </a:solidFill>
              </a:rPr>
              <a:t>“ </a:t>
            </a:r>
            <a:r>
              <a:rPr lang="sk-SK" sz="6600" dirty="0">
                <a:solidFill>
                  <a:srgbClr val="FFFF00"/>
                </a:solidFill>
              </a:rPr>
              <a:t/>
            </a:r>
            <a:br>
              <a:rPr lang="sk-SK" sz="6600" dirty="0">
                <a:solidFill>
                  <a:srgbClr val="FFFF00"/>
                </a:solidFill>
              </a:rPr>
            </a:br>
            <a:r>
              <a:rPr lang="sk-SK" sz="6600" b="1" dirty="0">
                <a:solidFill>
                  <a:srgbClr val="FFFF00"/>
                </a:solidFill>
              </a:rPr>
              <a:t>Nová "ústava" </a:t>
            </a:r>
            <a:r>
              <a:rPr lang="sk-SK" sz="6600" b="1" dirty="0" smtClean="0">
                <a:solidFill>
                  <a:srgbClr val="FFFF00"/>
                </a:solidFill>
              </a:rPr>
              <a:t/>
            </a:r>
            <a:br>
              <a:rPr lang="sk-SK" sz="6600" b="1" dirty="0" smtClean="0">
                <a:solidFill>
                  <a:srgbClr val="FFFF00"/>
                </a:solidFill>
              </a:rPr>
            </a:br>
            <a:r>
              <a:rPr lang="sk-SK" sz="6600" b="1" dirty="0" smtClean="0">
                <a:solidFill>
                  <a:srgbClr val="FFFF00"/>
                </a:solidFill>
              </a:rPr>
              <a:t>pre </a:t>
            </a:r>
            <a:r>
              <a:rPr lang="sk-SK" sz="6600" b="1" dirty="0">
                <a:solidFill>
                  <a:srgbClr val="FFFF00"/>
                </a:solidFill>
              </a:rPr>
              <a:t>rodinu</a:t>
            </a:r>
            <a:endParaRPr lang="sk-SK" sz="6600" dirty="0">
              <a:solidFill>
                <a:srgbClr val="FFFF00"/>
              </a:solidFill>
            </a:endParaRPr>
          </a:p>
        </p:txBody>
      </p:sp>
    </p:spTree>
    <p:extLst>
      <p:ext uri="{BB962C8B-B14F-4D97-AF65-F5344CB8AC3E}">
        <p14:creationId xmlns:p14="http://schemas.microsoft.com/office/powerpoint/2010/main" val="41331793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3068960"/>
            <a:ext cx="7924800" cy="1143000"/>
          </a:xfrm>
        </p:spPr>
        <p:txBody>
          <a:bodyPr/>
          <a:lstStyle/>
          <a:p>
            <a:pPr algn="ctr"/>
            <a:r>
              <a:rPr lang="sk-SK" sz="6000" b="1" dirty="0"/>
              <a:t>Biblické nazeranie ako východisko a využitie symbolov</a:t>
            </a:r>
            <a:endParaRPr lang="sk-SK" sz="6000" dirty="0"/>
          </a:p>
        </p:txBody>
      </p:sp>
    </p:spTree>
    <p:extLst>
      <p:ext uri="{BB962C8B-B14F-4D97-AF65-F5344CB8AC3E}">
        <p14:creationId xmlns:p14="http://schemas.microsoft.com/office/powerpoint/2010/main" val="310005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5400" b="1" dirty="0">
                <a:solidFill>
                  <a:srgbClr val="FFFF00"/>
                </a:solidFill>
              </a:rPr>
              <a:t>Cirkev je rodina rodín</a:t>
            </a:r>
            <a:endParaRPr lang="sk-SK" sz="5400" dirty="0">
              <a:solidFill>
                <a:srgbClr val="FFFF00"/>
              </a:solidFill>
            </a:endParaRPr>
          </a:p>
        </p:txBody>
      </p:sp>
      <p:sp>
        <p:nvSpPr>
          <p:cNvPr id="3" name="Zástupný symbol obsahu 2"/>
          <p:cNvSpPr>
            <a:spLocks noGrp="1"/>
          </p:cNvSpPr>
          <p:nvPr>
            <p:ph sz="quarter" idx="13"/>
          </p:nvPr>
        </p:nvSpPr>
        <p:spPr>
          <a:xfrm>
            <a:off x="611560" y="2276872"/>
            <a:ext cx="7924800" cy="4114800"/>
          </a:xfrm>
        </p:spPr>
        <p:txBody>
          <a:bodyPr>
            <a:normAutofit/>
          </a:bodyPr>
          <a:lstStyle/>
          <a:p>
            <a:pPr algn="ctr"/>
            <a:r>
              <a:rPr lang="sk-SK" sz="4800" b="1" dirty="0"/>
              <a:t>Obrovský dar života je prvý dar, ktorý sme získali.</a:t>
            </a:r>
            <a:r>
              <a:rPr lang="sk-SK" sz="4800" dirty="0"/>
              <a:t>“</a:t>
            </a:r>
          </a:p>
        </p:txBody>
      </p:sp>
    </p:spTree>
    <p:extLst>
      <p:ext uri="{BB962C8B-B14F-4D97-AF65-F5344CB8AC3E}">
        <p14:creationId xmlns:p14="http://schemas.microsoft.com/office/powerpoint/2010/main" val="2471369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3068960"/>
            <a:ext cx="7924800" cy="1143000"/>
          </a:xfrm>
        </p:spPr>
        <p:txBody>
          <a:bodyPr/>
          <a:lstStyle/>
          <a:p>
            <a:pPr algn="ctr"/>
            <a:r>
              <a:rPr lang="fr-FR" sz="6000" b="1" dirty="0"/>
              <a:t>Objavujeme nové prístupy k rodine</a:t>
            </a:r>
            <a:r>
              <a:rPr lang="sk-SK" sz="6000" dirty="0"/>
              <a:t/>
            </a:r>
            <a:br>
              <a:rPr lang="sk-SK" sz="6000" dirty="0"/>
            </a:br>
            <a:endParaRPr lang="sk-SK" sz="6000" dirty="0"/>
          </a:p>
        </p:txBody>
      </p:sp>
    </p:spTree>
    <p:extLst>
      <p:ext uri="{BB962C8B-B14F-4D97-AF65-F5344CB8AC3E}">
        <p14:creationId xmlns:p14="http://schemas.microsoft.com/office/powerpoint/2010/main" val="3436485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3068960"/>
            <a:ext cx="9144000" cy="1143000"/>
          </a:xfrm>
        </p:spPr>
        <p:txBody>
          <a:bodyPr/>
          <a:lstStyle/>
          <a:p>
            <a:pPr algn="ctr"/>
            <a:r>
              <a:rPr lang="fr-FR" sz="6000" b="1" dirty="0">
                <a:solidFill>
                  <a:srgbClr val="FFFF00"/>
                </a:solidFill>
              </a:rPr>
              <a:t>Magistérium </a:t>
            </a:r>
            <a:r>
              <a:rPr lang="sk-SK" sz="6000" b="1" dirty="0" smtClean="0">
                <a:solidFill>
                  <a:srgbClr val="FFFF00"/>
                </a:solidFill>
              </a:rPr>
              <a:t/>
            </a:r>
            <a:br>
              <a:rPr lang="sk-SK" sz="6000" b="1" dirty="0" smtClean="0">
                <a:solidFill>
                  <a:srgbClr val="FFFF00"/>
                </a:solidFill>
              </a:rPr>
            </a:br>
            <a:r>
              <a:rPr lang="fr-FR" sz="6000" b="1" dirty="0" smtClean="0">
                <a:solidFill>
                  <a:srgbClr val="FFFF00"/>
                </a:solidFill>
              </a:rPr>
              <a:t>o </a:t>
            </a:r>
            <a:r>
              <a:rPr lang="fr-FR" sz="6000" b="1" dirty="0">
                <a:solidFill>
                  <a:srgbClr val="FFFF00"/>
                </a:solidFill>
              </a:rPr>
              <a:t>manželstve a rodine</a:t>
            </a:r>
            <a:endParaRPr lang="sk-SK" sz="6000" dirty="0">
              <a:solidFill>
                <a:srgbClr val="FFFF00"/>
              </a:solidFill>
            </a:endParaRPr>
          </a:p>
        </p:txBody>
      </p:sp>
    </p:spTree>
    <p:extLst>
      <p:ext uri="{BB962C8B-B14F-4D97-AF65-F5344CB8AC3E}">
        <p14:creationId xmlns:p14="http://schemas.microsoft.com/office/powerpoint/2010/main" val="31000546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obsahu 2"/>
          <p:cNvSpPr>
            <a:spLocks noGrp="1"/>
          </p:cNvSpPr>
          <p:nvPr>
            <p:ph sz="quarter" idx="13"/>
          </p:nvPr>
        </p:nvSpPr>
        <p:spPr>
          <a:xfrm>
            <a:off x="-356" y="836712"/>
            <a:ext cx="9144000" cy="4114800"/>
          </a:xfrm>
        </p:spPr>
        <p:txBody>
          <a:bodyPr>
            <a:noAutofit/>
          </a:bodyPr>
          <a:lstStyle/>
          <a:p>
            <a:r>
              <a:rPr lang="sk-SK" sz="3200" dirty="0" smtClean="0">
                <a:latin typeface="Verdana" panose="020B0604030504040204" pitchFamily="34" charset="0"/>
                <a:ea typeface="Verdana" panose="020B0604030504040204" pitchFamily="34" charset="0"/>
                <a:cs typeface="Verdana" panose="020B0604030504040204" pitchFamily="34" charset="0"/>
              </a:rPr>
              <a:t>Pápež cituje:</a:t>
            </a:r>
          </a:p>
          <a:p>
            <a:pPr lvl="0"/>
            <a:r>
              <a:rPr lang="sk-SK" sz="3200" dirty="0">
                <a:latin typeface="Verdana" panose="020B0604030504040204" pitchFamily="34" charset="0"/>
                <a:ea typeface="Verdana" panose="020B0604030504040204" pitchFamily="34" charset="0"/>
                <a:cs typeface="Verdana" panose="020B0604030504040204" pitchFamily="34" charset="0"/>
              </a:rPr>
              <a:t>Alexander z </a:t>
            </a:r>
            <a:r>
              <a:rPr lang="sk-SK" sz="3200" dirty="0" err="1">
                <a:latin typeface="Verdana" panose="020B0604030504040204" pitchFamily="34" charset="0"/>
                <a:ea typeface="Verdana" panose="020B0604030504040204" pitchFamily="34" charset="0"/>
                <a:cs typeface="Verdana" panose="020B0604030504040204" pitchFamily="34" charset="0"/>
              </a:rPr>
              <a:t>Hales</a:t>
            </a:r>
            <a:r>
              <a:rPr lang="sk-SK" sz="3200" dirty="0">
                <a:latin typeface="Verdana" panose="020B0604030504040204" pitchFamily="34" charset="0"/>
                <a:ea typeface="Verdana" panose="020B0604030504040204" pitchFamily="34" charset="0"/>
                <a:cs typeface="Verdana" panose="020B0604030504040204" pitchFamily="34" charset="0"/>
              </a:rPr>
              <a:t> napríklad tvrdil, že v určitom zmysle možno </a:t>
            </a:r>
            <a:r>
              <a:rPr lang="sk-SK" sz="3200" dirty="0" smtClean="0">
                <a:latin typeface="Verdana" panose="020B0604030504040204" pitchFamily="34" charset="0"/>
                <a:ea typeface="Verdana" panose="020B0604030504040204" pitchFamily="34" charset="0"/>
                <a:cs typeface="Verdana" panose="020B0604030504040204" pitchFamily="34" charset="0"/>
              </a:rPr>
              <a:t>manželstvo </a:t>
            </a:r>
            <a:r>
              <a:rPr lang="sk-SK" sz="3200" dirty="0">
                <a:latin typeface="Verdana" panose="020B0604030504040204" pitchFamily="34" charset="0"/>
                <a:ea typeface="Verdana" panose="020B0604030504040204" pitchFamily="34" charset="0"/>
                <a:cs typeface="Verdana" panose="020B0604030504040204" pitchFamily="34" charset="0"/>
              </a:rPr>
              <a:t>považovať za sviatosť, ktorá je </a:t>
            </a:r>
            <a:r>
              <a:rPr lang="sk-SK" sz="3200" b="1" dirty="0">
                <a:latin typeface="Verdana" panose="020B0604030504040204" pitchFamily="34" charset="0"/>
                <a:ea typeface="Verdana" panose="020B0604030504040204" pitchFamily="34" charset="0"/>
                <a:cs typeface="Verdana" panose="020B0604030504040204" pitchFamily="34" charset="0"/>
              </a:rPr>
              <a:t>nadriadená</a:t>
            </a:r>
            <a:r>
              <a:rPr lang="sk-SK" sz="3200" dirty="0">
                <a:latin typeface="Verdana" panose="020B0604030504040204" pitchFamily="34" charset="0"/>
                <a:ea typeface="Verdana" panose="020B0604030504040204" pitchFamily="34" charset="0"/>
                <a:cs typeface="Verdana" panose="020B0604030504040204" pitchFamily="34" charset="0"/>
              </a:rPr>
              <a:t> (nie </a:t>
            </a:r>
            <a:r>
              <a:rPr lang="sk-SK" sz="3200" dirty="0" smtClean="0">
                <a:latin typeface="Verdana" panose="020B0604030504040204" pitchFamily="34" charset="0"/>
                <a:ea typeface="Verdana" panose="020B0604030504040204" pitchFamily="34" charset="0"/>
                <a:cs typeface="Verdana" panose="020B0604030504040204" pitchFamily="34" charset="0"/>
              </a:rPr>
              <a:t>nadradená</a:t>
            </a:r>
            <a:r>
              <a:rPr lang="sk-SK" sz="3200" dirty="0" smtClean="0">
                <a:solidFill>
                  <a:srgbClr val="FFFF00"/>
                </a:solidFill>
                <a:latin typeface="Verdana" panose="020B0604030504040204" pitchFamily="34" charset="0"/>
                <a:ea typeface="Verdana" panose="020B0604030504040204" pitchFamily="34" charset="0"/>
                <a:cs typeface="Verdana" panose="020B0604030504040204" pitchFamily="34" charset="0"/>
              </a:rPr>
              <a:t>°</a:t>
            </a:r>
            <a:r>
              <a:rPr lang="sk-SK" sz="3200" dirty="0" smtClean="0">
                <a:latin typeface="Verdana" panose="020B0604030504040204" pitchFamily="34" charset="0"/>
                <a:ea typeface="Verdana" panose="020B0604030504040204" pitchFamily="34" charset="0"/>
                <a:cs typeface="Verdana" panose="020B0604030504040204" pitchFamily="34" charset="0"/>
              </a:rPr>
              <a:t>) </a:t>
            </a:r>
            <a:r>
              <a:rPr lang="sk-SK" sz="3200" dirty="0">
                <a:latin typeface="Verdana" panose="020B0604030504040204" pitchFamily="34" charset="0"/>
                <a:ea typeface="Verdana" panose="020B0604030504040204" pitchFamily="34" charset="0"/>
                <a:cs typeface="Verdana" panose="020B0604030504040204" pitchFamily="34" charset="0"/>
              </a:rPr>
              <a:t>ostatným sviatostiam, pretože symbolizuje niečo tak veľkolepého ako je </a:t>
            </a:r>
            <a:r>
              <a:rPr lang="sk-SK" sz="3200" dirty="0" smtClean="0">
                <a:latin typeface="Verdana" panose="020B0604030504040204" pitchFamily="34" charset="0"/>
                <a:ea typeface="Verdana" panose="020B0604030504040204" pitchFamily="34" charset="0"/>
                <a:cs typeface="Verdana" panose="020B0604030504040204" pitchFamily="34" charset="0"/>
              </a:rPr>
              <a:t>„jednota </a:t>
            </a:r>
            <a:r>
              <a:rPr lang="sk-SK" sz="3200" dirty="0">
                <a:latin typeface="Verdana" panose="020B0604030504040204" pitchFamily="34" charset="0"/>
                <a:ea typeface="Verdana" panose="020B0604030504040204" pitchFamily="34" charset="0"/>
                <a:cs typeface="Verdana" panose="020B0604030504040204" pitchFamily="34" charset="0"/>
              </a:rPr>
              <a:t>Krista </a:t>
            </a:r>
            <a:r>
              <a:rPr lang="sk-SK" sz="3200" dirty="0" smtClean="0">
                <a:latin typeface="Verdana" panose="020B0604030504040204" pitchFamily="34" charset="0"/>
                <a:ea typeface="Verdana" panose="020B0604030504040204" pitchFamily="34" charset="0"/>
                <a:cs typeface="Verdana" panose="020B0604030504040204" pitchFamily="34" charset="0"/>
              </a:rPr>
              <a:t/>
            </a:r>
            <a:br>
              <a:rPr lang="sk-SK" sz="3200" dirty="0" smtClean="0">
                <a:latin typeface="Verdana" panose="020B0604030504040204" pitchFamily="34" charset="0"/>
                <a:ea typeface="Verdana" panose="020B0604030504040204" pitchFamily="34" charset="0"/>
                <a:cs typeface="Verdana" panose="020B0604030504040204" pitchFamily="34" charset="0"/>
              </a:rPr>
            </a:br>
            <a:r>
              <a:rPr lang="sk-SK" sz="3200" dirty="0" smtClean="0">
                <a:latin typeface="Verdana" panose="020B0604030504040204" pitchFamily="34" charset="0"/>
                <a:ea typeface="Verdana" panose="020B0604030504040204" pitchFamily="34" charset="0"/>
                <a:cs typeface="Verdana" panose="020B0604030504040204" pitchFamily="34" charset="0"/>
              </a:rPr>
              <a:t>s </a:t>
            </a:r>
            <a:r>
              <a:rPr lang="sk-SK" sz="3200" dirty="0">
                <a:latin typeface="Verdana" panose="020B0604030504040204" pitchFamily="34" charset="0"/>
                <a:ea typeface="Verdana" panose="020B0604030504040204" pitchFamily="34" charset="0"/>
                <a:cs typeface="Verdana" panose="020B0604030504040204" pitchFamily="34" charset="0"/>
              </a:rPr>
              <a:t>Cirkvou alebo spojenie božskej prirodzenosti s ľudskou</a:t>
            </a:r>
            <a:r>
              <a:rPr lang="sk-SK" sz="3200" dirty="0" smtClean="0">
                <a:latin typeface="Verdana" panose="020B0604030504040204" pitchFamily="34" charset="0"/>
                <a:ea typeface="Verdana" panose="020B0604030504040204" pitchFamily="34" charset="0"/>
                <a:cs typeface="Verdana" panose="020B0604030504040204" pitchFamily="34" charset="0"/>
              </a:rPr>
              <a:t>.“</a:t>
            </a:r>
          </a:p>
          <a:p>
            <a:pPr lvl="0"/>
            <a:r>
              <a:rPr lang="sk-SK" sz="3200" dirty="0" smtClean="0">
                <a:solidFill>
                  <a:srgbClr val="FFFF00"/>
                </a:solidFill>
                <a:latin typeface="Verdana" panose="020B0604030504040204" pitchFamily="34" charset="0"/>
                <a:ea typeface="Verdana" panose="020B0604030504040204" pitchFamily="34" charset="0"/>
                <a:cs typeface="Verdana" panose="020B0604030504040204" pitchFamily="34" charset="0"/>
              </a:rPr>
              <a:t>° moja poznámka</a:t>
            </a:r>
            <a:endParaRPr lang="sk-SK" sz="3200" dirty="0">
              <a:solidFill>
                <a:srgbClr val="FFFF00"/>
              </a:solidFill>
              <a:latin typeface="Verdana" panose="020B0604030504040204" pitchFamily="34" charset="0"/>
              <a:ea typeface="Verdana" panose="020B0604030504040204" pitchFamily="34" charset="0"/>
              <a:cs typeface="Verdana" panose="020B0604030504040204" pitchFamily="34" charset="0"/>
            </a:endParaRPr>
          </a:p>
          <a:p>
            <a:endParaRPr lang="sk-SK" sz="3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75705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3068960"/>
            <a:ext cx="7924800" cy="1143000"/>
          </a:xfrm>
        </p:spPr>
        <p:txBody>
          <a:bodyPr/>
          <a:lstStyle/>
          <a:p>
            <a:pPr algn="ctr"/>
            <a:r>
              <a:rPr lang="sk-SK" sz="6000" b="1" dirty="0"/>
              <a:t>Individualizmus a demografická kríza</a:t>
            </a:r>
            <a:r>
              <a:rPr lang="sk-SK" sz="6000" dirty="0"/>
              <a:t>  </a:t>
            </a:r>
          </a:p>
        </p:txBody>
      </p:sp>
    </p:spTree>
    <p:extLst>
      <p:ext uri="{BB962C8B-B14F-4D97-AF65-F5344CB8AC3E}">
        <p14:creationId xmlns:p14="http://schemas.microsoft.com/office/powerpoint/2010/main" val="310005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3068960"/>
            <a:ext cx="7924800" cy="1143000"/>
          </a:xfrm>
        </p:spPr>
        <p:txBody>
          <a:bodyPr/>
          <a:lstStyle/>
          <a:p>
            <a:pPr algn="ctr"/>
            <a:r>
              <a:rPr lang="sk-SK" sz="6000" b="1" dirty="0">
                <a:solidFill>
                  <a:srgbClr val="FFFF00"/>
                </a:solidFill>
              </a:rPr>
              <a:t>Niektoré špecifické problémy na ktoré upozorňuje pápež</a:t>
            </a:r>
            <a:endParaRPr lang="sk-SK" sz="6000" dirty="0">
              <a:solidFill>
                <a:srgbClr val="FFFF00"/>
              </a:solidFill>
            </a:endParaRPr>
          </a:p>
        </p:txBody>
      </p:sp>
    </p:spTree>
    <p:extLst>
      <p:ext uri="{BB962C8B-B14F-4D97-AF65-F5344CB8AC3E}">
        <p14:creationId xmlns:p14="http://schemas.microsoft.com/office/powerpoint/2010/main" val="31000546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3068960"/>
            <a:ext cx="7924800" cy="1143000"/>
          </a:xfrm>
        </p:spPr>
        <p:txBody>
          <a:bodyPr/>
          <a:lstStyle/>
          <a:p>
            <a:pPr algn="ctr"/>
            <a:r>
              <a:rPr lang="sk-SK" sz="6000" b="1" dirty="0">
                <a:solidFill>
                  <a:srgbClr val="FFFF00"/>
                </a:solidFill>
              </a:rPr>
              <a:t>Práva žien </a:t>
            </a:r>
            <a:r>
              <a:rPr lang="sk-SK" sz="6000" b="1" dirty="0" smtClean="0">
                <a:solidFill>
                  <a:srgbClr val="FFFF00"/>
                </a:solidFill>
              </a:rPr>
              <a:t/>
            </a:r>
            <a:br>
              <a:rPr lang="sk-SK" sz="6000" b="1" dirty="0" smtClean="0">
                <a:solidFill>
                  <a:srgbClr val="FFFF00"/>
                </a:solidFill>
              </a:rPr>
            </a:br>
            <a:r>
              <a:rPr lang="sk-SK" sz="6000" b="1" dirty="0" smtClean="0">
                <a:solidFill>
                  <a:srgbClr val="FFFF00"/>
                </a:solidFill>
              </a:rPr>
              <a:t>a </a:t>
            </a:r>
            <a:r>
              <a:rPr lang="sk-SK" sz="6000" b="1" dirty="0">
                <a:solidFill>
                  <a:srgbClr val="FFFF00"/>
                </a:solidFill>
              </a:rPr>
              <a:t>súvisiace skutočnosti rodín</a:t>
            </a:r>
            <a:endParaRPr lang="sk-SK" sz="6000" dirty="0">
              <a:solidFill>
                <a:srgbClr val="FFFF00"/>
              </a:solidFill>
            </a:endParaRPr>
          </a:p>
        </p:txBody>
      </p:sp>
      <p:sp>
        <p:nvSpPr>
          <p:cNvPr id="4" name="Obdĺžnik 3"/>
          <p:cNvSpPr/>
          <p:nvPr/>
        </p:nvSpPr>
        <p:spPr>
          <a:xfrm>
            <a:off x="0" y="4797152"/>
            <a:ext cx="9036496" cy="954107"/>
          </a:xfrm>
          <a:prstGeom prst="rect">
            <a:avLst/>
          </a:prstGeom>
        </p:spPr>
        <p:txBody>
          <a:bodyPr wrap="square">
            <a:spAutoFit/>
          </a:bodyPr>
          <a:lstStyle/>
          <a:p>
            <a:pPr algn="ctr"/>
            <a:r>
              <a:rPr lang="it-IT" sz="2800" b="1" dirty="0">
                <a:latin typeface="Verdana" panose="020B0604030504040204" pitchFamily="34" charset="0"/>
                <a:ea typeface="Verdana" panose="020B0604030504040204" pitchFamily="34" charset="0"/>
                <a:cs typeface="Verdana" panose="020B0604030504040204" pitchFamily="34" charset="0"/>
              </a:rPr>
              <a:t>„Neupadnime do hriechu skúšaním, ako nahradiť Stvoriteľa,“</a:t>
            </a:r>
            <a:r>
              <a:rPr lang="it-IT" sz="2800" dirty="0">
                <a:latin typeface="Verdana" panose="020B0604030504040204" pitchFamily="34" charset="0"/>
                <a:ea typeface="Verdana" panose="020B0604030504040204" pitchFamily="34" charset="0"/>
                <a:cs typeface="Verdana" panose="020B0604030504040204" pitchFamily="34" charset="0"/>
              </a:rPr>
              <a:t> nabáda František.</a:t>
            </a:r>
            <a:endParaRPr lang="sk-SK" sz="28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0005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3068960"/>
            <a:ext cx="7924800" cy="1143000"/>
          </a:xfrm>
        </p:spPr>
        <p:txBody>
          <a:bodyPr/>
          <a:lstStyle/>
          <a:p>
            <a:pPr algn="ctr"/>
            <a:r>
              <a:rPr lang="fr-FR" sz="6000" b="1" dirty="0">
                <a:solidFill>
                  <a:srgbClr val="CC00CC"/>
                </a:solidFill>
              </a:rPr>
              <a:t>Následky neprítomnosti otcov</a:t>
            </a:r>
            <a:endParaRPr lang="sk-SK" sz="6000" dirty="0">
              <a:solidFill>
                <a:srgbClr val="CC00CC"/>
              </a:solidFill>
            </a:endParaRPr>
          </a:p>
        </p:txBody>
      </p:sp>
    </p:spTree>
    <p:extLst>
      <p:ext uri="{BB962C8B-B14F-4D97-AF65-F5344CB8AC3E}">
        <p14:creationId xmlns:p14="http://schemas.microsoft.com/office/powerpoint/2010/main" val="310005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3068960"/>
            <a:ext cx="7924800" cy="1143000"/>
          </a:xfrm>
        </p:spPr>
        <p:txBody>
          <a:bodyPr/>
          <a:lstStyle/>
          <a:p>
            <a:pPr algn="ctr"/>
            <a:r>
              <a:rPr lang="sk-SK" sz="6000" b="1" dirty="0">
                <a:solidFill>
                  <a:srgbClr val="FFFF00"/>
                </a:solidFill>
              </a:rPr>
              <a:t>Vzdelávanie detí, "primárne právo" rodičov</a:t>
            </a:r>
            <a:r>
              <a:rPr lang="sk-SK" sz="6000" dirty="0">
                <a:solidFill>
                  <a:srgbClr val="FFFF00"/>
                </a:solidFill>
              </a:rPr>
              <a:t>  </a:t>
            </a:r>
          </a:p>
        </p:txBody>
      </p:sp>
    </p:spTree>
    <p:extLst>
      <p:ext uri="{BB962C8B-B14F-4D97-AF65-F5344CB8AC3E}">
        <p14:creationId xmlns:p14="http://schemas.microsoft.com/office/powerpoint/2010/main" val="310005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sk-SK" sz="4000" b="1" dirty="0">
                <a:solidFill>
                  <a:srgbClr val="FFFF00"/>
                </a:solidFill>
              </a:rPr>
              <a:t>Najprv niekoľko technických </a:t>
            </a:r>
            <a:r>
              <a:rPr lang="sk-SK" sz="4000" b="1" dirty="0" smtClean="0">
                <a:solidFill>
                  <a:srgbClr val="FFFF00"/>
                </a:solidFill>
              </a:rPr>
              <a:t>údajov</a:t>
            </a:r>
            <a:endParaRPr lang="sk-SK" sz="4000" dirty="0">
              <a:solidFill>
                <a:srgbClr val="FFFF00"/>
              </a:solidFill>
            </a:endParaRPr>
          </a:p>
        </p:txBody>
      </p:sp>
      <p:sp>
        <p:nvSpPr>
          <p:cNvPr id="3" name="Zástupný symbol obsahu 2"/>
          <p:cNvSpPr>
            <a:spLocks noGrp="1"/>
          </p:cNvSpPr>
          <p:nvPr>
            <p:ph sz="quarter" idx="13"/>
          </p:nvPr>
        </p:nvSpPr>
        <p:spPr/>
        <p:txBody>
          <a:bodyPr>
            <a:normAutofit lnSpcReduction="10000"/>
          </a:bodyPr>
          <a:lstStyle/>
          <a:p>
            <a:r>
              <a:rPr lang="it-IT" sz="4800" dirty="0">
                <a:solidFill>
                  <a:srgbClr val="FFFF00"/>
                </a:solidFill>
              </a:rPr>
              <a:t>deväť kapitol a 264 strán </a:t>
            </a:r>
            <a:endParaRPr lang="sk-SK" sz="4800" dirty="0" smtClean="0">
              <a:solidFill>
                <a:srgbClr val="FFFF00"/>
              </a:solidFill>
            </a:endParaRPr>
          </a:p>
          <a:p>
            <a:r>
              <a:rPr lang="it-IT" sz="4800" dirty="0" smtClean="0">
                <a:solidFill>
                  <a:srgbClr val="FFFF00"/>
                </a:solidFill>
              </a:rPr>
              <a:t>45</a:t>
            </a:r>
            <a:r>
              <a:rPr lang="it-IT" sz="4800" dirty="0">
                <a:solidFill>
                  <a:srgbClr val="FFFF00"/>
                </a:solidFill>
              </a:rPr>
              <a:t> 343 slov v českom </a:t>
            </a:r>
            <a:r>
              <a:rPr lang="it-IT" sz="4800" dirty="0" smtClean="0">
                <a:solidFill>
                  <a:srgbClr val="FFFF00"/>
                </a:solidFill>
              </a:rPr>
              <a:t>preklade</a:t>
            </a:r>
            <a:endParaRPr lang="sk-SK" sz="4800" dirty="0" smtClean="0">
              <a:solidFill>
                <a:srgbClr val="FFFF00"/>
              </a:solidFill>
            </a:endParaRPr>
          </a:p>
          <a:p>
            <a:r>
              <a:rPr lang="it-IT" sz="4800" dirty="0" smtClean="0">
                <a:solidFill>
                  <a:srgbClr val="FFFF00"/>
                </a:solidFill>
              </a:rPr>
              <a:t>„</a:t>
            </a:r>
            <a:r>
              <a:rPr lang="sk-SK" sz="4800" dirty="0" smtClean="0">
                <a:solidFill>
                  <a:srgbClr val="FFFF00"/>
                </a:solidFill>
              </a:rPr>
              <a:t>R</a:t>
            </a:r>
            <a:r>
              <a:rPr lang="it-IT" sz="4800" dirty="0" smtClean="0">
                <a:solidFill>
                  <a:srgbClr val="FFFF00"/>
                </a:solidFill>
              </a:rPr>
              <a:t>adosť </a:t>
            </a:r>
            <a:r>
              <a:rPr lang="it-IT" sz="4800" dirty="0">
                <a:solidFill>
                  <a:srgbClr val="FFFF00"/>
                </a:solidFill>
              </a:rPr>
              <a:t>z </a:t>
            </a:r>
            <a:r>
              <a:rPr lang="it-IT" sz="4800" dirty="0" smtClean="0">
                <a:solidFill>
                  <a:srgbClr val="FFFF00"/>
                </a:solidFill>
              </a:rPr>
              <a:t>lásky„</a:t>
            </a:r>
            <a:endParaRPr lang="sk-SK" sz="4800" dirty="0" smtClean="0">
              <a:solidFill>
                <a:srgbClr val="FFFF00"/>
              </a:solidFill>
            </a:endParaRPr>
          </a:p>
          <a:p>
            <a:r>
              <a:rPr lang="it-IT" sz="4800" dirty="0" smtClean="0">
                <a:solidFill>
                  <a:srgbClr val="FFFF00"/>
                </a:solidFill>
              </a:rPr>
              <a:t>Špecifický </a:t>
            </a:r>
            <a:r>
              <a:rPr lang="it-IT" sz="4800" dirty="0">
                <a:solidFill>
                  <a:srgbClr val="FFFF00"/>
                </a:solidFill>
              </a:rPr>
              <a:t>je odkaz na film „Babettina hostina“, </a:t>
            </a:r>
            <a:endParaRPr lang="sk-SK" sz="4800" dirty="0">
              <a:solidFill>
                <a:srgbClr val="FFFF00"/>
              </a:solidFill>
            </a:endParaRPr>
          </a:p>
        </p:txBody>
      </p:sp>
    </p:spTree>
    <p:extLst>
      <p:ext uri="{BB962C8B-B14F-4D97-AF65-F5344CB8AC3E}">
        <p14:creationId xmlns:p14="http://schemas.microsoft.com/office/powerpoint/2010/main" val="3772271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p:cTn id="3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obsahu 2"/>
          <p:cNvSpPr>
            <a:spLocks noGrp="1"/>
          </p:cNvSpPr>
          <p:nvPr>
            <p:ph sz="quarter" idx="13"/>
          </p:nvPr>
        </p:nvSpPr>
        <p:spPr>
          <a:xfrm>
            <a:off x="0" y="548680"/>
            <a:ext cx="9144000" cy="4114800"/>
          </a:xfrm>
        </p:spPr>
        <p:txBody>
          <a:bodyPr>
            <a:noAutofit/>
          </a:bodyPr>
          <a:lstStyle/>
          <a:p>
            <a:pPr marL="0" indent="0" algn="ctr">
              <a:buNone/>
            </a:pPr>
            <a:r>
              <a:rPr lang="it-IT" sz="3200" dirty="0">
                <a:solidFill>
                  <a:srgbClr val="FFFF00"/>
                </a:solidFill>
                <a:latin typeface="Verdana" panose="020B0604030504040204" pitchFamily="34" charset="0"/>
                <a:ea typeface="Verdana" panose="020B0604030504040204" pitchFamily="34" charset="0"/>
                <a:cs typeface="Verdana" panose="020B0604030504040204" pitchFamily="34" charset="0"/>
              </a:rPr>
              <a:t>Mnohí ľudia po celý život konajú určitým spôsobom, pretože považujú za správne to, čo si osvojili v detstve, ako v osmóze (pápež chemik – samovoľné prenikanie molekúl rozpúšťadla cez membránu do roztoku; biolog. Prenikanie tekutín bunkovou membránou): </a:t>
            </a:r>
            <a:endParaRPr lang="sk-SK" sz="3200" dirty="0" smtClean="0">
              <a:solidFill>
                <a:srgbClr val="FFFF00"/>
              </a:solidFill>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sk-SK" sz="3200" dirty="0">
              <a:solidFill>
                <a:srgbClr val="FFFF00"/>
              </a:solidFill>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it-IT" sz="3600" b="1" dirty="0" smtClean="0">
                <a:solidFill>
                  <a:srgbClr val="FFFF00"/>
                </a:solidFill>
                <a:latin typeface="Verdana" panose="020B0604030504040204" pitchFamily="34" charset="0"/>
                <a:ea typeface="Verdana" panose="020B0604030504040204" pitchFamily="34" charset="0"/>
                <a:cs typeface="Verdana" panose="020B0604030504040204" pitchFamily="34" charset="0"/>
              </a:rPr>
              <a:t>„</a:t>
            </a:r>
            <a:r>
              <a:rPr lang="it-IT" sz="3600" b="1" dirty="0">
                <a:solidFill>
                  <a:srgbClr val="FFFF00"/>
                </a:solidFill>
                <a:latin typeface="Verdana" panose="020B0604030504040204" pitchFamily="34" charset="0"/>
                <a:ea typeface="Verdana" panose="020B0604030504040204" pitchFamily="34" charset="0"/>
                <a:cs typeface="Verdana" panose="020B0604030504040204" pitchFamily="34" charset="0"/>
              </a:rPr>
              <a:t>Tak ma to učili; to mi bolo vštepené.“</a:t>
            </a:r>
            <a:endParaRPr lang="sk-SK" sz="3600" b="1" dirty="0">
              <a:solidFill>
                <a:srgbClr val="FFFF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7163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3068960"/>
            <a:ext cx="9144000" cy="1143000"/>
          </a:xfrm>
        </p:spPr>
        <p:txBody>
          <a:bodyPr/>
          <a:lstStyle/>
          <a:p>
            <a:pPr algn="ctr"/>
            <a:r>
              <a:rPr lang="it-IT" sz="5400" dirty="0"/>
              <a:t>je veľmi dôležitou </a:t>
            </a:r>
            <a:r>
              <a:rPr lang="sk-SK" sz="5400" dirty="0" smtClean="0"/>
              <a:t/>
            </a:r>
            <a:br>
              <a:rPr lang="sk-SK" sz="5400" dirty="0" smtClean="0"/>
            </a:br>
            <a:r>
              <a:rPr lang="it-IT" sz="5400" dirty="0" smtClean="0"/>
              <a:t>úlohou </a:t>
            </a:r>
            <a:r>
              <a:rPr lang="it-IT" sz="5400" dirty="0"/>
              <a:t>rodín </a:t>
            </a:r>
            <a:r>
              <a:rPr lang="sk-SK" sz="5400" dirty="0" smtClean="0">
                <a:solidFill>
                  <a:srgbClr val="FFFF00"/>
                </a:solidFill>
              </a:rPr>
              <a:t/>
            </a:r>
            <a:br>
              <a:rPr lang="sk-SK" sz="5400" dirty="0" smtClean="0">
                <a:solidFill>
                  <a:srgbClr val="FFFF00"/>
                </a:solidFill>
              </a:rPr>
            </a:br>
            <a:r>
              <a:rPr lang="it-IT" sz="5400" b="1" dirty="0" smtClean="0">
                <a:solidFill>
                  <a:srgbClr val="FFFF00"/>
                </a:solidFill>
              </a:rPr>
              <a:t>vychovávať </a:t>
            </a:r>
            <a:r>
              <a:rPr lang="sk-SK" sz="5400" b="1" dirty="0" smtClean="0">
                <a:solidFill>
                  <a:srgbClr val="FFFF00"/>
                </a:solidFill>
              </a:rPr>
              <a:t/>
            </a:r>
            <a:br>
              <a:rPr lang="sk-SK" sz="5400" b="1" dirty="0" smtClean="0">
                <a:solidFill>
                  <a:srgbClr val="FFFF00"/>
                </a:solidFill>
              </a:rPr>
            </a:br>
            <a:r>
              <a:rPr lang="it-IT" sz="5400" b="1" dirty="0" smtClean="0">
                <a:solidFill>
                  <a:srgbClr val="FFFF00"/>
                </a:solidFill>
              </a:rPr>
              <a:t>k </a:t>
            </a:r>
            <a:r>
              <a:rPr lang="it-IT" sz="5400" b="1" dirty="0">
                <a:solidFill>
                  <a:srgbClr val="FFFF00"/>
                </a:solidFill>
              </a:rPr>
              <a:t>schopnosti čakať</a:t>
            </a:r>
            <a:endParaRPr lang="sk-SK" sz="5400" dirty="0">
              <a:solidFill>
                <a:srgbClr val="FFFF00"/>
              </a:solidFill>
            </a:endParaRPr>
          </a:p>
        </p:txBody>
      </p:sp>
    </p:spTree>
    <p:extLst>
      <p:ext uri="{BB962C8B-B14F-4D97-AF65-F5344CB8AC3E}">
        <p14:creationId xmlns:p14="http://schemas.microsoft.com/office/powerpoint/2010/main" val="82125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4400" b="1" dirty="0" smtClean="0"/>
              <a:t>Adolescentom</a:t>
            </a:r>
            <a:endParaRPr lang="sk-SK" sz="4400" b="1" dirty="0"/>
          </a:p>
        </p:txBody>
      </p:sp>
      <p:sp>
        <p:nvSpPr>
          <p:cNvPr id="3" name="Zástupný symbol obsahu 2"/>
          <p:cNvSpPr>
            <a:spLocks noGrp="1"/>
          </p:cNvSpPr>
          <p:nvPr>
            <p:ph sz="quarter" idx="13"/>
          </p:nvPr>
        </p:nvSpPr>
        <p:spPr/>
        <p:txBody>
          <a:bodyPr>
            <a:noAutofit/>
          </a:bodyPr>
          <a:lstStyle/>
          <a:p>
            <a:r>
              <a:rPr lang="sk-SK" sz="3200" b="1" dirty="0" smtClean="0"/>
              <a:t>Treba </a:t>
            </a:r>
            <a:r>
              <a:rPr lang="it-IT" sz="3200" b="1" dirty="0" smtClean="0"/>
              <a:t>predkladať žiarivé </a:t>
            </a:r>
            <a:r>
              <a:rPr lang="it-IT" sz="3200" b="1" dirty="0"/>
              <a:t>svedectvá, ktoré sa ponúkajú svojou vlastnou krásou</a:t>
            </a:r>
            <a:r>
              <a:rPr lang="it-IT" sz="3200" dirty="0" smtClean="0"/>
              <a:t>.</a:t>
            </a:r>
            <a:endParaRPr lang="sk-SK" sz="3200" dirty="0" smtClean="0"/>
          </a:p>
          <a:p>
            <a:r>
              <a:rPr lang="it-IT" sz="3200" b="1" dirty="0"/>
              <a:t>duchovná skúsenosť sa ich slobode neukladá, ale </a:t>
            </a:r>
            <a:r>
              <a:rPr lang="it-IT" sz="3200" b="1" dirty="0" smtClean="0"/>
              <a:t>predkladá</a:t>
            </a:r>
            <a:endParaRPr lang="sk-SK" sz="3200" b="1" dirty="0" smtClean="0"/>
          </a:p>
          <a:p>
            <a:r>
              <a:rPr lang="it-IT" sz="3200" b="1" dirty="0"/>
              <a:t>Chvíle modlitby a výrazy ľudovej zbožnosti </a:t>
            </a:r>
            <a:r>
              <a:rPr lang="sk-SK" sz="3200" b="1" dirty="0" smtClean="0"/>
              <a:t/>
            </a:r>
            <a:br>
              <a:rPr lang="sk-SK" sz="3200" b="1" dirty="0" smtClean="0"/>
            </a:br>
            <a:r>
              <a:rPr lang="it-IT" sz="3200" b="1" dirty="0" smtClean="0"/>
              <a:t>v </a:t>
            </a:r>
            <a:r>
              <a:rPr lang="it-IT" sz="3200" b="1" dirty="0"/>
              <a:t>rodine preto môžu mať viac evanjelizujúcej moci než všetky katechézy a všetky príhovory.</a:t>
            </a:r>
            <a:endParaRPr lang="sk-SK" sz="3200" dirty="0"/>
          </a:p>
        </p:txBody>
      </p:sp>
    </p:spTree>
    <p:extLst>
      <p:ext uri="{BB962C8B-B14F-4D97-AF65-F5344CB8AC3E}">
        <p14:creationId xmlns:p14="http://schemas.microsoft.com/office/powerpoint/2010/main" val="2550936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0" dur="1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6000" b="1" dirty="0"/>
              <a:t>Pokyny na lásku</a:t>
            </a:r>
            <a:endParaRPr lang="sk-SK" sz="6000" dirty="0"/>
          </a:p>
        </p:txBody>
      </p:sp>
      <p:sp>
        <p:nvSpPr>
          <p:cNvPr id="3" name="Zástupný symbol obsahu 2"/>
          <p:cNvSpPr>
            <a:spLocks noGrp="1"/>
          </p:cNvSpPr>
          <p:nvPr>
            <p:ph sz="quarter" idx="13"/>
          </p:nvPr>
        </p:nvSpPr>
        <p:spPr/>
        <p:txBody>
          <a:bodyPr>
            <a:noAutofit/>
          </a:bodyPr>
          <a:lstStyle/>
          <a:p>
            <a:r>
              <a:rPr lang="it-IT" sz="4000" dirty="0" smtClean="0"/>
              <a:t>P</a:t>
            </a:r>
            <a:r>
              <a:rPr lang="sk-SK" sz="4000" dirty="0" err="1" smtClean="0"/>
              <a:t>ápež</a:t>
            </a:r>
            <a:r>
              <a:rPr lang="sk-SK" sz="4000" dirty="0" smtClean="0"/>
              <a:t> p</a:t>
            </a:r>
            <a:r>
              <a:rPr lang="it-IT" sz="4000" dirty="0" smtClean="0"/>
              <a:t>ozýva k</a:t>
            </a:r>
            <a:r>
              <a:rPr lang="it-IT" sz="4000" dirty="0"/>
              <a:t> vzájomnej  "</a:t>
            </a:r>
            <a:r>
              <a:rPr lang="it-IT" sz="4000" b="1" dirty="0"/>
              <a:t>trpezlivosti</a:t>
            </a:r>
            <a:r>
              <a:rPr lang="it-IT" sz="4000" dirty="0"/>
              <a:t>", bez toho, aby si mysleli, že "vzťahy alebo ľudia by mali byť perfektní" a bez toho, aby sme kládli "seba do stredu". </a:t>
            </a:r>
            <a:r>
              <a:rPr lang="it-IT" sz="4000" b="1" dirty="0"/>
              <a:t>Pozýva páry "dať sa navzájom v slobodnej (zdarma?= free), vernej a bezvýhradnej láske," "nič neočakávať na oplátku"</a:t>
            </a:r>
            <a:r>
              <a:rPr lang="it-IT" sz="4000" dirty="0"/>
              <a:t>.</a:t>
            </a:r>
            <a:endParaRPr lang="sk-SK" sz="4000" dirty="0"/>
          </a:p>
        </p:txBody>
      </p:sp>
    </p:spTree>
    <p:extLst>
      <p:ext uri="{BB962C8B-B14F-4D97-AF65-F5344CB8AC3E}">
        <p14:creationId xmlns:p14="http://schemas.microsoft.com/office/powerpoint/2010/main" val="19783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6000" b="1" dirty="0"/>
              <a:t>Pokyny na lásku</a:t>
            </a:r>
            <a:endParaRPr lang="sk-SK" sz="6000" dirty="0"/>
          </a:p>
        </p:txBody>
      </p:sp>
      <p:sp>
        <p:nvSpPr>
          <p:cNvPr id="3" name="Zástupný symbol obsahu 2"/>
          <p:cNvSpPr>
            <a:spLocks noGrp="1"/>
          </p:cNvSpPr>
          <p:nvPr>
            <p:ph sz="quarter" idx="13"/>
          </p:nvPr>
        </p:nvSpPr>
        <p:spPr/>
        <p:txBody>
          <a:bodyPr>
            <a:noAutofit/>
          </a:bodyPr>
          <a:lstStyle/>
          <a:p>
            <a:pPr algn="ctr"/>
            <a:r>
              <a:rPr lang="it-IT" sz="4400" dirty="0"/>
              <a:t>Nebezpečenstvo, ktoré dnes hrozí, je dané skutočnosťou, že sme schopní hromadiť veľké množstvo informácií a pohybovať sa vo virtuálnom svete. </a:t>
            </a:r>
            <a:r>
              <a:rPr lang="sk-SK" sz="4400" dirty="0" smtClean="0"/>
              <a:t/>
            </a:r>
            <a:br>
              <a:rPr lang="sk-SK" sz="4400" dirty="0" smtClean="0"/>
            </a:br>
            <a:r>
              <a:rPr lang="it-IT" sz="4400" dirty="0" smtClean="0"/>
              <a:t>Z </a:t>
            </a:r>
            <a:r>
              <a:rPr lang="it-IT" sz="4400" dirty="0"/>
              <a:t>mladých ľudí sa stáva múzeum. </a:t>
            </a:r>
            <a:endParaRPr lang="sk-SK" sz="4400" dirty="0"/>
          </a:p>
        </p:txBody>
      </p:sp>
    </p:spTree>
    <p:extLst>
      <p:ext uri="{BB962C8B-B14F-4D97-AF65-F5344CB8AC3E}">
        <p14:creationId xmlns:p14="http://schemas.microsoft.com/office/powerpoint/2010/main" val="395465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6000" b="1" dirty="0"/>
              <a:t>Pokyny na lásku</a:t>
            </a:r>
            <a:endParaRPr lang="sk-SK" sz="6000" dirty="0"/>
          </a:p>
        </p:txBody>
      </p:sp>
      <p:sp>
        <p:nvSpPr>
          <p:cNvPr id="3" name="Zástupný symbol obsahu 2"/>
          <p:cNvSpPr>
            <a:spLocks noGrp="1"/>
          </p:cNvSpPr>
          <p:nvPr>
            <p:ph sz="quarter" idx="13"/>
          </p:nvPr>
        </p:nvSpPr>
        <p:spPr/>
        <p:txBody>
          <a:bodyPr>
            <a:noAutofit/>
          </a:bodyPr>
          <a:lstStyle/>
          <a:p>
            <a:pPr algn="ctr"/>
            <a:r>
              <a:rPr lang="it-IT" sz="4800" dirty="0"/>
              <a:t>Existuje virtuálne vyznanie lásky, ale pravá láska predpokladá fyzický, konkrétny kontakt.</a:t>
            </a:r>
            <a:endParaRPr lang="sk-SK" sz="4800" dirty="0"/>
          </a:p>
        </p:txBody>
      </p:sp>
    </p:spTree>
    <p:extLst>
      <p:ext uri="{BB962C8B-B14F-4D97-AF65-F5344CB8AC3E}">
        <p14:creationId xmlns:p14="http://schemas.microsoft.com/office/powerpoint/2010/main" val="395465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6000" b="1" dirty="0"/>
              <a:t>Pokyny na lásku</a:t>
            </a:r>
            <a:endParaRPr lang="sk-SK" sz="6000" dirty="0"/>
          </a:p>
        </p:txBody>
      </p:sp>
      <p:sp>
        <p:nvSpPr>
          <p:cNvPr id="3" name="Zástupný symbol obsahu 2"/>
          <p:cNvSpPr>
            <a:spLocks noGrp="1"/>
          </p:cNvSpPr>
          <p:nvPr>
            <p:ph sz="quarter" idx="13"/>
          </p:nvPr>
        </p:nvSpPr>
        <p:spPr/>
        <p:txBody>
          <a:bodyPr>
            <a:noAutofit/>
          </a:bodyPr>
          <a:lstStyle/>
          <a:p>
            <a:r>
              <a:rPr lang="sk-SK" sz="5400" dirty="0"/>
              <a:t>Pápež František hovorí o trojakej reči, jazyku - jazyka </a:t>
            </a:r>
            <a:r>
              <a:rPr lang="sk-SK" sz="5400" dirty="0">
                <a:solidFill>
                  <a:srgbClr val="FFC000"/>
                </a:solidFill>
              </a:rPr>
              <a:t>hlavy,</a:t>
            </a:r>
            <a:r>
              <a:rPr lang="sk-SK" sz="5400" dirty="0"/>
              <a:t> </a:t>
            </a:r>
            <a:r>
              <a:rPr lang="sk-SK" sz="5400" dirty="0">
                <a:solidFill>
                  <a:srgbClr val="00B0F0"/>
                </a:solidFill>
              </a:rPr>
              <a:t>srdca</a:t>
            </a:r>
            <a:r>
              <a:rPr lang="sk-SK" sz="5400" dirty="0"/>
              <a:t> </a:t>
            </a:r>
            <a:r>
              <a:rPr lang="sk-SK" sz="5400" dirty="0">
                <a:solidFill>
                  <a:srgbClr val="FF0000"/>
                </a:solidFill>
              </a:rPr>
              <a:t>a rúk</a:t>
            </a:r>
            <a:r>
              <a:rPr lang="sk-SK" sz="5400" dirty="0"/>
              <a:t>. </a:t>
            </a:r>
            <a:r>
              <a:rPr lang="sk-SK" sz="5400" dirty="0" smtClean="0"/>
              <a:t/>
            </a:r>
            <a:br>
              <a:rPr lang="sk-SK" sz="5400" dirty="0" smtClean="0"/>
            </a:br>
            <a:r>
              <a:rPr lang="sk-SK" sz="5400" dirty="0" smtClean="0"/>
              <a:t>Medzi </a:t>
            </a:r>
            <a:r>
              <a:rPr lang="sk-SK" sz="5400" dirty="0"/>
              <a:t>týmito troma jazykmi má byť súlad. </a:t>
            </a:r>
            <a:r>
              <a:rPr lang="sk-SK" sz="5400" dirty="0" smtClean="0"/>
              <a:t/>
            </a:r>
            <a:br>
              <a:rPr lang="sk-SK" sz="5400" dirty="0" smtClean="0"/>
            </a:br>
            <a:r>
              <a:rPr lang="sk-SK" sz="5400" dirty="0" smtClean="0"/>
              <a:t>V </a:t>
            </a:r>
            <a:r>
              <a:rPr lang="sk-SK" sz="5400" dirty="0"/>
              <a:t>tom spočíva konkrétnosť.</a:t>
            </a:r>
          </a:p>
        </p:txBody>
      </p:sp>
    </p:spTree>
    <p:extLst>
      <p:ext uri="{BB962C8B-B14F-4D97-AF65-F5344CB8AC3E}">
        <p14:creationId xmlns:p14="http://schemas.microsoft.com/office/powerpoint/2010/main" val="395465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6000" b="1" dirty="0"/>
              <a:t>Pokyny na lásku</a:t>
            </a:r>
            <a:endParaRPr lang="sk-SK" sz="6000" dirty="0"/>
          </a:p>
        </p:txBody>
      </p:sp>
      <p:sp>
        <p:nvSpPr>
          <p:cNvPr id="3" name="Zástupný symbol obsahu 2"/>
          <p:cNvSpPr>
            <a:spLocks noGrp="1"/>
          </p:cNvSpPr>
          <p:nvPr>
            <p:ph sz="quarter" idx="13"/>
          </p:nvPr>
        </p:nvSpPr>
        <p:spPr/>
        <p:txBody>
          <a:bodyPr>
            <a:noAutofit/>
          </a:bodyPr>
          <a:lstStyle/>
          <a:p>
            <a:r>
              <a:rPr lang="it-IT" sz="4000" dirty="0"/>
              <a:t>Každé dieťa je odjakživa v Božom srdci, a keď je počaté, plní sa večný Stvoriteľov </a:t>
            </a:r>
            <a:r>
              <a:rPr lang="it-IT" sz="4000" dirty="0" smtClean="0"/>
              <a:t>sen</a:t>
            </a:r>
            <a:endParaRPr lang="sk-SK" sz="4000" dirty="0" smtClean="0"/>
          </a:p>
          <a:p>
            <a:r>
              <a:rPr lang="it-IT" sz="4000" dirty="0"/>
              <a:t>„Všetky mamičky a oteckovia po deväť mesiacov snívajú o svojom dieťati. Nie je možné, aby rodina nesnívala.</a:t>
            </a:r>
            <a:endParaRPr lang="sk-SK" sz="4000" dirty="0"/>
          </a:p>
        </p:txBody>
      </p:sp>
    </p:spTree>
    <p:extLst>
      <p:ext uri="{BB962C8B-B14F-4D97-AF65-F5344CB8AC3E}">
        <p14:creationId xmlns:p14="http://schemas.microsoft.com/office/powerpoint/2010/main" val="395465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6000" b="1" dirty="0"/>
              <a:t>Pokyny na lásku</a:t>
            </a:r>
            <a:endParaRPr lang="sk-SK" sz="6000" dirty="0"/>
          </a:p>
        </p:txBody>
      </p:sp>
      <p:sp>
        <p:nvSpPr>
          <p:cNvPr id="3" name="Zástupný symbol obsahu 2"/>
          <p:cNvSpPr>
            <a:spLocks noGrp="1"/>
          </p:cNvSpPr>
          <p:nvPr>
            <p:ph sz="quarter" idx="13"/>
          </p:nvPr>
        </p:nvSpPr>
        <p:spPr/>
        <p:txBody>
          <a:bodyPr>
            <a:noAutofit/>
          </a:bodyPr>
          <a:lstStyle/>
          <a:p>
            <a:pPr marL="0" indent="0" algn="ctr">
              <a:buNone/>
            </a:pPr>
            <a:r>
              <a:rPr lang="it-IT" sz="5400" dirty="0"/>
              <a:t>Keď sa z rodiny vytratí schopnosť snívať, deti nerastú, láska nerastie, život ochabuje a zhasína.“</a:t>
            </a:r>
            <a:endParaRPr lang="sk-SK" sz="5400" dirty="0"/>
          </a:p>
        </p:txBody>
      </p:sp>
    </p:spTree>
    <p:extLst>
      <p:ext uri="{BB962C8B-B14F-4D97-AF65-F5344CB8AC3E}">
        <p14:creationId xmlns:p14="http://schemas.microsoft.com/office/powerpoint/2010/main" val="395465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6000" b="1" dirty="0"/>
              <a:t>Pokyny na lásku</a:t>
            </a:r>
            <a:endParaRPr lang="sk-SK" sz="6000" dirty="0"/>
          </a:p>
        </p:txBody>
      </p:sp>
      <p:sp>
        <p:nvSpPr>
          <p:cNvPr id="3" name="Zástupný symbol obsahu 2"/>
          <p:cNvSpPr>
            <a:spLocks noGrp="1"/>
          </p:cNvSpPr>
          <p:nvPr>
            <p:ph sz="quarter" idx="13"/>
          </p:nvPr>
        </p:nvSpPr>
        <p:spPr>
          <a:xfrm>
            <a:off x="0" y="1600200"/>
            <a:ext cx="9144000" cy="4114800"/>
          </a:xfrm>
        </p:spPr>
        <p:txBody>
          <a:bodyPr>
            <a:noAutofit/>
          </a:bodyPr>
          <a:lstStyle/>
          <a:p>
            <a:pPr algn="ctr"/>
            <a:r>
              <a:rPr lang="it-IT" sz="4000" dirty="0"/>
              <a:t>Nevyhnutnou súčasťou tohto snívania v páre kresťanských manželov je krst. </a:t>
            </a:r>
            <a:endParaRPr lang="sk-SK" sz="4000" dirty="0" smtClean="0"/>
          </a:p>
          <a:p>
            <a:pPr algn="ctr"/>
            <a:r>
              <a:rPr lang="it-IT" sz="4000" dirty="0" smtClean="0"/>
              <a:t>Rodičia </a:t>
            </a:r>
            <a:r>
              <a:rPr lang="it-IT" sz="4000" dirty="0"/>
              <a:t>ho pripravujú svojou modlitbou a zverujú Ježišovi svoje dieťa ešte pred jeho narodením. Lebo tak boli rozhodnutí, keď vstupovali do sviatostného manželstva. </a:t>
            </a:r>
            <a:endParaRPr lang="sk-SK" sz="4000" dirty="0" smtClean="0"/>
          </a:p>
          <a:p>
            <a:pPr algn="ctr"/>
            <a:r>
              <a:rPr lang="it-IT" sz="4000" dirty="0" smtClean="0"/>
              <a:t>zažívajú</a:t>
            </a:r>
            <a:r>
              <a:rPr lang="it-IT" sz="4000" dirty="0"/>
              <a:t>, že je to dar z daru</a:t>
            </a:r>
            <a:r>
              <a:rPr lang="it-IT" sz="4000" dirty="0" smtClean="0"/>
              <a:t>...</a:t>
            </a:r>
            <a:r>
              <a:rPr lang="it-IT" sz="4000" dirty="0"/>
              <a:t> </a:t>
            </a:r>
            <a:endParaRPr lang="sk-SK" sz="4000" dirty="0"/>
          </a:p>
        </p:txBody>
      </p:sp>
    </p:spTree>
    <p:extLst>
      <p:ext uri="{BB962C8B-B14F-4D97-AF65-F5344CB8AC3E}">
        <p14:creationId xmlns:p14="http://schemas.microsoft.com/office/powerpoint/2010/main" val="395465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sk-SK" sz="4400" b="1" dirty="0" smtClean="0">
                <a:solidFill>
                  <a:srgbClr val="FFFF00"/>
                </a:solidFill>
              </a:rPr>
              <a:t>vyjadrenie </a:t>
            </a:r>
            <a:r>
              <a:rPr lang="sk-SK" sz="4400" b="1" dirty="0">
                <a:solidFill>
                  <a:srgbClr val="FFFF00"/>
                </a:solidFill>
              </a:rPr>
              <a:t>pápežovej túžby</a:t>
            </a:r>
            <a:endParaRPr lang="sk-SK" sz="4400" dirty="0">
              <a:solidFill>
                <a:srgbClr val="FFFF00"/>
              </a:solidFill>
            </a:endParaRPr>
          </a:p>
        </p:txBody>
      </p:sp>
      <p:sp>
        <p:nvSpPr>
          <p:cNvPr id="3" name="Zástupný symbol obsahu 2"/>
          <p:cNvSpPr>
            <a:spLocks noGrp="1"/>
          </p:cNvSpPr>
          <p:nvPr>
            <p:ph sz="quarter" idx="13"/>
          </p:nvPr>
        </p:nvSpPr>
        <p:spPr>
          <a:xfrm>
            <a:off x="611560" y="2420888"/>
            <a:ext cx="7924800" cy="4114800"/>
          </a:xfrm>
        </p:spPr>
        <p:txBody>
          <a:bodyPr>
            <a:noAutofit/>
          </a:bodyPr>
          <a:lstStyle/>
          <a:p>
            <a:pPr lvl="0" algn="ctr" fontAlgn="base"/>
            <a:r>
              <a:rPr lang="sk-SK" sz="5400" dirty="0" smtClean="0">
                <a:solidFill>
                  <a:srgbClr val="FFFF00"/>
                </a:solidFill>
              </a:rPr>
              <a:t>Čítať pomaly najmä 4. a 5. kapitolu</a:t>
            </a:r>
            <a:endParaRPr lang="sk-SK" sz="5400" dirty="0">
              <a:solidFill>
                <a:srgbClr val="FFFF00"/>
              </a:solidFill>
            </a:endParaRPr>
          </a:p>
        </p:txBody>
      </p:sp>
    </p:spTree>
    <p:extLst>
      <p:ext uri="{BB962C8B-B14F-4D97-AF65-F5344CB8AC3E}">
        <p14:creationId xmlns:p14="http://schemas.microsoft.com/office/powerpoint/2010/main" val="361638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6000" b="1" dirty="0"/>
              <a:t>Pokyny na lásku</a:t>
            </a:r>
            <a:endParaRPr lang="sk-SK" sz="6000" dirty="0"/>
          </a:p>
        </p:txBody>
      </p:sp>
      <p:sp>
        <p:nvSpPr>
          <p:cNvPr id="3" name="Zástupný symbol obsahu 2"/>
          <p:cNvSpPr>
            <a:spLocks noGrp="1"/>
          </p:cNvSpPr>
          <p:nvPr>
            <p:ph sz="quarter" idx="13"/>
          </p:nvPr>
        </p:nvSpPr>
        <p:spPr/>
        <p:txBody>
          <a:bodyPr>
            <a:noAutofit/>
          </a:bodyPr>
          <a:lstStyle/>
          <a:p>
            <a:r>
              <a:rPr lang="it-IT" sz="4000" dirty="0" smtClean="0"/>
              <a:t>deti </a:t>
            </a:r>
            <a:r>
              <a:rPr lang="it-IT" sz="4000" dirty="0"/>
              <a:t>nám </a:t>
            </a:r>
            <a:r>
              <a:rPr lang="it-IT" sz="4000" dirty="0" smtClean="0"/>
              <a:t>pripomínajú</a:t>
            </a:r>
            <a:r>
              <a:rPr lang="sk-SK" sz="4000" dirty="0" smtClean="0"/>
              <a:t>:</a:t>
            </a:r>
          </a:p>
          <a:p>
            <a:r>
              <a:rPr lang="it-IT" sz="4000" dirty="0"/>
              <a:t>všetci sme boli počas prvých rokov života </a:t>
            </a:r>
            <a:r>
              <a:rPr lang="it-IT" sz="4000" b="1" dirty="0"/>
              <a:t>plne závislí</a:t>
            </a:r>
            <a:r>
              <a:rPr lang="it-IT" sz="4000" dirty="0"/>
              <a:t> </a:t>
            </a:r>
            <a:r>
              <a:rPr lang="it-IT" sz="4000" b="1" dirty="0"/>
              <a:t>od starostlivosti a láskavosti </a:t>
            </a:r>
            <a:r>
              <a:rPr lang="it-IT" sz="4000" b="1" dirty="0" smtClean="0"/>
              <a:t>iných</a:t>
            </a:r>
            <a:endParaRPr lang="sk-SK" sz="4000" b="1" dirty="0" smtClean="0"/>
          </a:p>
          <a:p>
            <a:r>
              <a:rPr lang="it-IT" sz="4000" b="1" dirty="0"/>
              <a:t>deťmi zostávame stále</a:t>
            </a:r>
            <a:endParaRPr lang="sk-SK" sz="4000" dirty="0"/>
          </a:p>
        </p:txBody>
      </p:sp>
    </p:spTree>
    <p:extLst>
      <p:ext uri="{BB962C8B-B14F-4D97-AF65-F5344CB8AC3E}">
        <p14:creationId xmlns:p14="http://schemas.microsoft.com/office/powerpoint/2010/main" val="395465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6000" b="1" dirty="0"/>
              <a:t>Pokyny na lásku</a:t>
            </a:r>
            <a:endParaRPr lang="sk-SK" sz="6000" dirty="0"/>
          </a:p>
        </p:txBody>
      </p:sp>
      <p:sp>
        <p:nvSpPr>
          <p:cNvPr id="3" name="Zástupný symbol obsahu 2"/>
          <p:cNvSpPr>
            <a:spLocks noGrp="1"/>
          </p:cNvSpPr>
          <p:nvPr>
            <p:ph sz="quarter" idx="13"/>
          </p:nvPr>
        </p:nvSpPr>
        <p:spPr/>
        <p:txBody>
          <a:bodyPr>
            <a:noAutofit/>
          </a:bodyPr>
          <a:lstStyle/>
          <a:p>
            <a:r>
              <a:rPr lang="it-IT" sz="4000" dirty="0" smtClean="0"/>
              <a:t>deti nám</a:t>
            </a:r>
            <a:r>
              <a:rPr lang="sk-SK" sz="4000" dirty="0" smtClean="0"/>
              <a:t> </a:t>
            </a:r>
            <a:r>
              <a:rPr lang="it-IT" sz="4000" dirty="0" smtClean="0"/>
              <a:t>pripomínajú</a:t>
            </a:r>
            <a:r>
              <a:rPr lang="sk-SK" sz="4000" dirty="0" smtClean="0"/>
              <a:t>:</a:t>
            </a:r>
          </a:p>
          <a:p>
            <a:r>
              <a:rPr lang="it-IT" sz="4000" dirty="0"/>
              <a:t>mnohoraké </a:t>
            </a:r>
            <a:r>
              <a:rPr lang="it-IT" sz="4000" b="1" dirty="0"/>
              <a:t>bohatstvá, ktoré deti prinášajú</a:t>
            </a:r>
            <a:r>
              <a:rPr lang="it-IT" sz="4000" dirty="0"/>
              <a:t> </a:t>
            </a:r>
            <a:r>
              <a:rPr lang="it-IT" sz="4000" b="1" dirty="0"/>
              <a:t>ľudstvu</a:t>
            </a:r>
            <a:r>
              <a:rPr lang="it-IT" sz="4000" b="1" dirty="0" smtClean="0"/>
              <a:t>.</a:t>
            </a:r>
            <a:endParaRPr lang="sk-SK" sz="4000" b="1" dirty="0" smtClean="0"/>
          </a:p>
          <a:p>
            <a:r>
              <a:rPr lang="it-IT" sz="4000" dirty="0"/>
              <a:t>Prinášajú svoj spôsob pozerania na realitu s dôverujúcim a </a:t>
            </a:r>
            <a:r>
              <a:rPr lang="it-IT" sz="4000" b="1" dirty="0"/>
              <a:t>čistým pohľadom.</a:t>
            </a:r>
            <a:endParaRPr lang="sk-SK" sz="4000" dirty="0"/>
          </a:p>
        </p:txBody>
      </p:sp>
    </p:spTree>
    <p:extLst>
      <p:ext uri="{BB962C8B-B14F-4D97-AF65-F5344CB8AC3E}">
        <p14:creationId xmlns:p14="http://schemas.microsoft.com/office/powerpoint/2010/main" val="395465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6000" b="1" dirty="0"/>
              <a:t>Pokyny na lásku</a:t>
            </a:r>
            <a:endParaRPr lang="sk-SK" sz="6000" dirty="0"/>
          </a:p>
        </p:txBody>
      </p:sp>
      <p:sp>
        <p:nvSpPr>
          <p:cNvPr id="3" name="Zástupný symbol obsahu 2"/>
          <p:cNvSpPr>
            <a:spLocks noGrp="1"/>
          </p:cNvSpPr>
          <p:nvPr>
            <p:ph sz="quarter" idx="13"/>
          </p:nvPr>
        </p:nvSpPr>
        <p:spPr/>
        <p:txBody>
          <a:bodyPr>
            <a:noAutofit/>
          </a:bodyPr>
          <a:lstStyle/>
          <a:p>
            <a:r>
              <a:rPr lang="it-IT" sz="4000" dirty="0" smtClean="0"/>
              <a:t>deti nám</a:t>
            </a:r>
            <a:r>
              <a:rPr lang="sk-SK" sz="4000" dirty="0" smtClean="0"/>
              <a:t> </a:t>
            </a:r>
            <a:r>
              <a:rPr lang="it-IT" sz="4000" dirty="0" smtClean="0"/>
              <a:t>pripomínajú</a:t>
            </a:r>
            <a:r>
              <a:rPr lang="sk-SK" sz="4000" dirty="0" smtClean="0"/>
              <a:t>:</a:t>
            </a:r>
          </a:p>
          <a:p>
            <a:r>
              <a:rPr lang="sk-SK" sz="4000" dirty="0"/>
              <a:t>majú v sebe schopnosť </a:t>
            </a:r>
            <a:r>
              <a:rPr lang="sk-SK" sz="4000" b="1" dirty="0"/>
              <a:t>prijímať nehu a obdarúvať ňou.</a:t>
            </a:r>
            <a:r>
              <a:rPr lang="sk-SK" sz="4000" dirty="0"/>
              <a:t> </a:t>
            </a:r>
            <a:endParaRPr lang="sk-SK" sz="4000" dirty="0" smtClean="0"/>
          </a:p>
          <a:p>
            <a:r>
              <a:rPr lang="sk-SK" sz="4000" dirty="0"/>
              <a:t>Deti majú schopnosť </a:t>
            </a:r>
            <a:r>
              <a:rPr lang="sk-SK" sz="4000" b="1" dirty="0"/>
              <a:t>smiať sa a plakať.</a:t>
            </a:r>
            <a:r>
              <a:rPr lang="sk-SK" sz="4000" dirty="0"/>
              <a:t> </a:t>
            </a:r>
            <a:endParaRPr lang="sk-SK" sz="4000" dirty="0" smtClean="0"/>
          </a:p>
          <a:p>
            <a:endParaRPr lang="sk-SK" sz="4000" dirty="0" smtClean="0"/>
          </a:p>
        </p:txBody>
      </p:sp>
    </p:spTree>
    <p:extLst>
      <p:ext uri="{BB962C8B-B14F-4D97-AF65-F5344CB8AC3E}">
        <p14:creationId xmlns:p14="http://schemas.microsoft.com/office/powerpoint/2010/main" val="50222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6000" b="1" dirty="0"/>
              <a:t>Pokyny na lásku</a:t>
            </a:r>
            <a:endParaRPr lang="sk-SK" sz="6000" dirty="0"/>
          </a:p>
        </p:txBody>
      </p:sp>
      <p:sp>
        <p:nvSpPr>
          <p:cNvPr id="3" name="Zástupný symbol obsahu 2"/>
          <p:cNvSpPr>
            <a:spLocks noGrp="1"/>
          </p:cNvSpPr>
          <p:nvPr>
            <p:ph sz="quarter" idx="13"/>
          </p:nvPr>
        </p:nvSpPr>
        <p:spPr/>
        <p:txBody>
          <a:bodyPr>
            <a:noAutofit/>
          </a:bodyPr>
          <a:lstStyle/>
          <a:p>
            <a:r>
              <a:rPr lang="it-IT" sz="4000" dirty="0" smtClean="0"/>
              <a:t>deti nám</a:t>
            </a:r>
            <a:r>
              <a:rPr lang="sk-SK" sz="4000" dirty="0" smtClean="0"/>
              <a:t> </a:t>
            </a:r>
            <a:r>
              <a:rPr lang="it-IT" sz="4000" dirty="0" smtClean="0"/>
              <a:t>pripomínajú</a:t>
            </a:r>
            <a:r>
              <a:rPr lang="sk-SK" sz="4000" dirty="0" smtClean="0"/>
              <a:t>:</a:t>
            </a:r>
          </a:p>
          <a:p>
            <a:r>
              <a:rPr lang="sk-SK" sz="4000" dirty="0"/>
              <a:t>"Adopcia je veľmi veľkorysý spôsob, ako sa stať rodičmi." </a:t>
            </a:r>
            <a:endParaRPr lang="sk-SK" sz="4000" dirty="0" smtClean="0"/>
          </a:p>
          <a:p>
            <a:endParaRPr lang="sk-SK" sz="4000" dirty="0"/>
          </a:p>
        </p:txBody>
      </p:sp>
    </p:spTree>
    <p:extLst>
      <p:ext uri="{BB962C8B-B14F-4D97-AF65-F5344CB8AC3E}">
        <p14:creationId xmlns:p14="http://schemas.microsoft.com/office/powerpoint/2010/main" val="50222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6000" b="1" dirty="0"/>
              <a:t>Pokyny na lásku</a:t>
            </a:r>
            <a:endParaRPr lang="sk-SK" sz="6000" dirty="0"/>
          </a:p>
        </p:txBody>
      </p:sp>
      <p:sp>
        <p:nvSpPr>
          <p:cNvPr id="3" name="Zástupný symbol obsahu 2"/>
          <p:cNvSpPr>
            <a:spLocks noGrp="1"/>
          </p:cNvSpPr>
          <p:nvPr>
            <p:ph sz="quarter" idx="13"/>
          </p:nvPr>
        </p:nvSpPr>
        <p:spPr>
          <a:xfrm>
            <a:off x="0" y="1600200"/>
            <a:ext cx="9144000" cy="4114800"/>
          </a:xfrm>
        </p:spPr>
        <p:txBody>
          <a:bodyPr>
            <a:noAutofit/>
          </a:bodyPr>
          <a:lstStyle/>
          <a:p>
            <a:pPr algn="ctr"/>
            <a:r>
              <a:rPr lang="it-IT" sz="4000" dirty="0"/>
              <a:t>Materstvo je „tvorivá schopnosť ženského organizmu, ktorá tvorivou zvláštnosťou slúži k počatiu a plodeniu ľudskej bytosti.“ Každá žena sa podieľa na "tajomstve stvorenia, ktoré obnovuje ľudské pokolenie." „Oslabenie tejto materskej prítomnosti s jej ženskými vlastnosťami predstavuje vážne nebezpečenstvo pre náš svet.“</a:t>
            </a:r>
            <a:endParaRPr lang="sk-SK" sz="4000" dirty="0"/>
          </a:p>
        </p:txBody>
      </p:sp>
    </p:spTree>
    <p:extLst>
      <p:ext uri="{BB962C8B-B14F-4D97-AF65-F5344CB8AC3E}">
        <p14:creationId xmlns:p14="http://schemas.microsoft.com/office/powerpoint/2010/main" val="395465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3068960"/>
            <a:ext cx="7924800" cy="1143000"/>
          </a:xfrm>
        </p:spPr>
        <p:txBody>
          <a:bodyPr/>
          <a:lstStyle/>
          <a:p>
            <a:pPr algn="ctr"/>
            <a:r>
              <a:rPr lang="sk-SK" sz="6000" b="1" dirty="0">
                <a:solidFill>
                  <a:srgbClr val="CC00CC"/>
                </a:solidFill>
              </a:rPr>
              <a:t>Aby sa starší cítili, ako doma</a:t>
            </a:r>
            <a:r>
              <a:rPr lang="sk-SK" sz="6000" dirty="0">
                <a:solidFill>
                  <a:srgbClr val="CC00CC"/>
                </a:solidFill>
              </a:rPr>
              <a:t>  </a:t>
            </a:r>
          </a:p>
        </p:txBody>
      </p:sp>
    </p:spTree>
    <p:extLst>
      <p:ext uri="{BB962C8B-B14F-4D97-AF65-F5344CB8AC3E}">
        <p14:creationId xmlns:p14="http://schemas.microsoft.com/office/powerpoint/2010/main" val="310005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3068960"/>
            <a:ext cx="7924800" cy="1143000"/>
          </a:xfrm>
        </p:spPr>
        <p:txBody>
          <a:bodyPr/>
          <a:lstStyle/>
          <a:p>
            <a:pPr algn="ctr"/>
            <a:r>
              <a:rPr lang="sk-SK" sz="6000" b="1" dirty="0">
                <a:solidFill>
                  <a:srgbClr val="FFFF00"/>
                </a:solidFill>
              </a:rPr>
              <a:t>Príprava </a:t>
            </a:r>
            <a:r>
              <a:rPr lang="sk-SK" sz="6000" b="1" dirty="0" smtClean="0">
                <a:solidFill>
                  <a:srgbClr val="FFFF00"/>
                </a:solidFill>
              </a:rPr>
              <a:t/>
            </a:r>
            <a:br>
              <a:rPr lang="sk-SK" sz="6000" b="1" dirty="0" smtClean="0">
                <a:solidFill>
                  <a:srgbClr val="FFFF00"/>
                </a:solidFill>
              </a:rPr>
            </a:br>
            <a:r>
              <a:rPr lang="sk-SK" sz="6000" b="1" dirty="0" smtClean="0">
                <a:solidFill>
                  <a:srgbClr val="FFFF00"/>
                </a:solidFill>
              </a:rPr>
              <a:t>do manželstva</a:t>
            </a:r>
            <a:endParaRPr lang="sk-SK" sz="6000" dirty="0">
              <a:solidFill>
                <a:srgbClr val="FFFF00"/>
              </a:solidFill>
            </a:endParaRPr>
          </a:p>
        </p:txBody>
      </p:sp>
    </p:spTree>
    <p:extLst>
      <p:ext uri="{BB962C8B-B14F-4D97-AF65-F5344CB8AC3E}">
        <p14:creationId xmlns:p14="http://schemas.microsoft.com/office/powerpoint/2010/main" val="4121365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3068960"/>
            <a:ext cx="7924800" cy="1143000"/>
          </a:xfrm>
        </p:spPr>
        <p:txBody>
          <a:bodyPr/>
          <a:lstStyle/>
          <a:p>
            <a:pPr algn="ctr"/>
            <a:r>
              <a:rPr lang="fr-FR" sz="6000" b="1" dirty="0"/>
              <a:t>Dôležitosť rozlišovania </a:t>
            </a:r>
            <a:endParaRPr lang="sk-SK" sz="6000" dirty="0"/>
          </a:p>
        </p:txBody>
      </p:sp>
    </p:spTree>
    <p:extLst>
      <p:ext uri="{BB962C8B-B14F-4D97-AF65-F5344CB8AC3E}">
        <p14:creationId xmlns:p14="http://schemas.microsoft.com/office/powerpoint/2010/main" val="4121365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4221088"/>
            <a:ext cx="9144000" cy="1143000"/>
          </a:xfrm>
        </p:spPr>
        <p:txBody>
          <a:bodyPr/>
          <a:lstStyle/>
          <a:p>
            <a:pPr algn="ctr"/>
            <a:r>
              <a:rPr lang="it-IT" sz="6000" b="1" dirty="0">
                <a:solidFill>
                  <a:srgbClr val="FF0000"/>
                </a:solidFill>
              </a:rPr>
              <a:t>Odložiť túžbu </a:t>
            </a:r>
            <a:r>
              <a:rPr lang="it-IT" sz="6000" b="1" dirty="0">
                <a:solidFill>
                  <a:srgbClr val="CC00CC"/>
                </a:solidFill>
              </a:rPr>
              <a:t>neznamená ju poprieť, </a:t>
            </a:r>
            <a:r>
              <a:rPr lang="it-IT" sz="6000" b="1" dirty="0">
                <a:solidFill>
                  <a:srgbClr val="FF0000"/>
                </a:solidFill>
              </a:rPr>
              <a:t>ale pozdržať jej naplnenie</a:t>
            </a:r>
            <a:endParaRPr lang="sk-SK" sz="6000" b="1" dirty="0">
              <a:solidFill>
                <a:srgbClr val="FF0000"/>
              </a:solidFill>
            </a:endParaRPr>
          </a:p>
        </p:txBody>
      </p:sp>
      <p:sp>
        <p:nvSpPr>
          <p:cNvPr id="3" name="BlokTextu 2"/>
          <p:cNvSpPr txBox="1"/>
          <p:nvPr/>
        </p:nvSpPr>
        <p:spPr>
          <a:xfrm>
            <a:off x="251520" y="188640"/>
            <a:ext cx="7272808" cy="707886"/>
          </a:xfrm>
          <a:prstGeom prst="rect">
            <a:avLst/>
          </a:prstGeom>
          <a:noFill/>
        </p:spPr>
        <p:txBody>
          <a:bodyPr wrap="square" rtlCol="0">
            <a:spAutoFit/>
          </a:bodyPr>
          <a:lstStyle/>
          <a:p>
            <a:r>
              <a:rPr lang="sk-SK" sz="4000" b="1" dirty="0" smtClean="0"/>
              <a:t>VLOŽME SI HLBOKO DO SŔDC  </a:t>
            </a:r>
            <a:r>
              <a:rPr lang="sk-SK" sz="4000" b="1" dirty="0" smtClean="0">
                <a:sym typeface="Wingdings" panose="05000000000000000000" pitchFamily="2" charset="2"/>
              </a:rPr>
              <a:t></a:t>
            </a:r>
            <a:endParaRPr lang="sk-SK" sz="4000" b="1" dirty="0"/>
          </a:p>
        </p:txBody>
      </p:sp>
    </p:spTree>
    <p:extLst>
      <p:ext uri="{BB962C8B-B14F-4D97-AF65-F5344CB8AC3E}">
        <p14:creationId xmlns:p14="http://schemas.microsoft.com/office/powerpoint/2010/main" val="4121365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583" y="5157192"/>
            <a:ext cx="9144000" cy="1143000"/>
          </a:xfrm>
        </p:spPr>
        <p:txBody>
          <a:bodyPr/>
          <a:lstStyle/>
          <a:p>
            <a:pPr algn="ctr"/>
            <a:r>
              <a:rPr lang="it-IT" sz="4400" b="1" dirty="0">
                <a:solidFill>
                  <a:srgbClr val="FFFF00"/>
                </a:solidFill>
              </a:rPr>
              <a:t>niektoré veci treba odložiť na neskôr a čakať na vhodnú chvíľu, vyučuje sa zmysle toho, čo znamená byť pánom seba samého, nezávislým na vlastných </a:t>
            </a:r>
            <a:r>
              <a:rPr lang="it-IT" sz="4400" b="1" dirty="0" smtClean="0">
                <a:solidFill>
                  <a:srgbClr val="FFFF00"/>
                </a:solidFill>
              </a:rPr>
              <a:t>popud</a:t>
            </a:r>
            <a:r>
              <a:rPr lang="sk-SK" sz="4400" b="1" dirty="0" smtClean="0">
                <a:solidFill>
                  <a:srgbClr val="FFFF00"/>
                </a:solidFill>
              </a:rPr>
              <a:t>och</a:t>
            </a:r>
            <a:r>
              <a:rPr lang="it-IT" sz="4400" b="1" dirty="0" smtClean="0">
                <a:solidFill>
                  <a:srgbClr val="FFFF00"/>
                </a:solidFill>
              </a:rPr>
              <a:t>. </a:t>
            </a:r>
            <a:r>
              <a:rPr lang="it-IT" sz="4400" b="1" dirty="0">
                <a:solidFill>
                  <a:srgbClr val="FFFF00"/>
                </a:solidFill>
              </a:rPr>
              <a:t>Keď tak dieťa zakúsi, že môže ovládať seba samo, obohatí to jeho sebaúctu. </a:t>
            </a:r>
            <a:endParaRPr lang="sk-SK" sz="4400" b="1" dirty="0">
              <a:solidFill>
                <a:srgbClr val="FFFF00"/>
              </a:solidFill>
            </a:endParaRPr>
          </a:p>
        </p:txBody>
      </p:sp>
    </p:spTree>
    <p:extLst>
      <p:ext uri="{BB962C8B-B14F-4D97-AF65-F5344CB8AC3E}">
        <p14:creationId xmlns:p14="http://schemas.microsoft.com/office/powerpoint/2010/main" val="4121365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sk-SK" sz="4400" b="1" dirty="0" smtClean="0">
                <a:solidFill>
                  <a:srgbClr val="FFFF00"/>
                </a:solidFill>
              </a:rPr>
              <a:t>vyjadrenie </a:t>
            </a:r>
            <a:r>
              <a:rPr lang="sk-SK" sz="4400" b="1" dirty="0">
                <a:solidFill>
                  <a:srgbClr val="FFFF00"/>
                </a:solidFill>
              </a:rPr>
              <a:t>pápežovej túžby</a:t>
            </a:r>
            <a:endParaRPr lang="sk-SK" sz="4400" dirty="0">
              <a:solidFill>
                <a:srgbClr val="FFFF00"/>
              </a:solidFill>
            </a:endParaRPr>
          </a:p>
        </p:txBody>
      </p:sp>
      <p:sp>
        <p:nvSpPr>
          <p:cNvPr id="3" name="Zástupný symbol obsahu 2"/>
          <p:cNvSpPr>
            <a:spLocks noGrp="1"/>
          </p:cNvSpPr>
          <p:nvPr>
            <p:ph sz="quarter" idx="13"/>
          </p:nvPr>
        </p:nvSpPr>
        <p:spPr/>
        <p:txBody>
          <a:bodyPr>
            <a:noAutofit/>
          </a:bodyPr>
          <a:lstStyle/>
          <a:p>
            <a:pPr lvl="0" fontAlgn="base"/>
            <a:r>
              <a:rPr lang="fr-FR" sz="3200" dirty="0">
                <a:solidFill>
                  <a:srgbClr val="FFFF00"/>
                </a:solidFill>
                <a:latin typeface="Verdana" panose="020B0604030504040204" pitchFamily="34" charset="0"/>
                <a:ea typeface="Verdana" panose="020B0604030504040204" pitchFamily="34" charset="0"/>
                <a:cs typeface="Verdana" panose="020B0604030504040204" pitchFamily="34" charset="0"/>
              </a:rPr>
              <a:t>Je ponúknutá najmä kresťanským rodinám, </a:t>
            </a:r>
            <a:endParaRPr lang="sk-SK" sz="3200" dirty="0">
              <a:solidFill>
                <a:srgbClr val="FFFF00"/>
              </a:solidFill>
              <a:latin typeface="Verdana" panose="020B0604030504040204" pitchFamily="34" charset="0"/>
              <a:ea typeface="Verdana" panose="020B0604030504040204" pitchFamily="34" charset="0"/>
              <a:cs typeface="Verdana" panose="020B0604030504040204" pitchFamily="34" charset="0"/>
            </a:endParaRPr>
          </a:p>
          <a:p>
            <a:pPr lvl="2" fontAlgn="base"/>
            <a:r>
              <a:rPr lang="fr-FR" sz="3200" dirty="0">
                <a:solidFill>
                  <a:srgbClr val="FFFF00"/>
                </a:solidFill>
                <a:latin typeface="Verdana" panose="020B0604030504040204" pitchFamily="34" charset="0"/>
                <a:ea typeface="Verdana" panose="020B0604030504040204" pitchFamily="34" charset="0"/>
                <a:cs typeface="Verdana" panose="020B0604030504040204" pitchFamily="34" charset="0"/>
              </a:rPr>
              <a:t>aby ich podnietila objavovať a vážiť si dary manželstva a rodiny </a:t>
            </a:r>
            <a:endParaRPr lang="sk-SK" sz="3200" dirty="0">
              <a:solidFill>
                <a:srgbClr val="FFFF00"/>
              </a:solidFill>
              <a:latin typeface="Verdana" panose="020B0604030504040204" pitchFamily="34" charset="0"/>
              <a:ea typeface="Verdana" panose="020B0604030504040204" pitchFamily="34" charset="0"/>
              <a:cs typeface="Verdana" panose="020B0604030504040204" pitchFamily="34" charset="0"/>
            </a:endParaRPr>
          </a:p>
          <a:p>
            <a:pPr lvl="2" fontAlgn="base"/>
            <a:r>
              <a:rPr lang="sk-SK" sz="3200" dirty="0">
                <a:solidFill>
                  <a:srgbClr val="FFFF00"/>
                </a:solidFill>
                <a:latin typeface="Verdana" panose="020B0604030504040204" pitchFamily="34" charset="0"/>
                <a:ea typeface="Verdana" panose="020B0604030504040204" pitchFamily="34" charset="0"/>
                <a:cs typeface="Verdana" panose="020B0604030504040204" pitchFamily="34" charset="0"/>
              </a:rPr>
              <a:t>a zachovávať silnú lásku naplnenú hodnotami veľkorysosti, nasadenia, vernosti a trpezlivosti</a:t>
            </a:r>
            <a:r>
              <a:rPr lang="sk-SK" sz="3200" dirty="0" smtClean="0">
                <a:solidFill>
                  <a:srgbClr val="FFFF00"/>
                </a:solidFill>
                <a:latin typeface="Verdana" panose="020B0604030504040204" pitchFamily="34" charset="0"/>
                <a:ea typeface="Verdana" panose="020B0604030504040204" pitchFamily="34" charset="0"/>
                <a:cs typeface="Verdana" panose="020B0604030504040204" pitchFamily="34" charset="0"/>
              </a:rPr>
              <a:t>.</a:t>
            </a:r>
            <a:r>
              <a:rPr lang="fr-FR" sz="3200" dirty="0">
                <a:solidFill>
                  <a:srgbClr val="FFFF00"/>
                </a:solidFill>
                <a:latin typeface="Verdana" panose="020B0604030504040204" pitchFamily="34" charset="0"/>
                <a:ea typeface="Verdana" panose="020B0604030504040204" pitchFamily="34" charset="0"/>
                <a:cs typeface="Verdana" panose="020B0604030504040204" pitchFamily="34" charset="0"/>
              </a:rPr>
              <a:t> </a:t>
            </a:r>
            <a:endParaRPr lang="sk-SK" sz="3200" dirty="0">
              <a:solidFill>
                <a:srgbClr val="FFFF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8382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3">
                                            <p:txEl>
                                              <p:pRg st="1" end="1"/>
                                            </p:tx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4437112"/>
            <a:ext cx="7924800" cy="1143000"/>
          </a:xfrm>
        </p:spPr>
        <p:txBody>
          <a:bodyPr/>
          <a:lstStyle/>
          <a:p>
            <a:pPr algn="ctr"/>
            <a:r>
              <a:rPr lang="it-IT" sz="6000" b="1" dirty="0" smtClean="0">
                <a:solidFill>
                  <a:srgbClr val="00B0F0"/>
                </a:solidFill>
              </a:rPr>
              <a:t>Ježiš, </a:t>
            </a:r>
            <a:r>
              <a:rPr lang="it-IT" sz="6000" b="1" dirty="0">
                <a:solidFill>
                  <a:srgbClr val="00B0F0"/>
                </a:solidFill>
              </a:rPr>
              <a:t>Mária, Jozef, načúvajte našej prosbe </a:t>
            </a:r>
            <a:r>
              <a:rPr lang="sk-SK" sz="6000" b="1" dirty="0" smtClean="0">
                <a:solidFill>
                  <a:srgbClr val="00B0F0"/>
                </a:solidFill>
              </a:rPr>
              <a:t/>
            </a:r>
            <a:br>
              <a:rPr lang="sk-SK" sz="6000" b="1" dirty="0" smtClean="0">
                <a:solidFill>
                  <a:srgbClr val="00B0F0"/>
                </a:solidFill>
              </a:rPr>
            </a:br>
            <a:r>
              <a:rPr lang="it-IT" sz="6000" b="1" dirty="0" smtClean="0">
                <a:solidFill>
                  <a:srgbClr val="00B0F0"/>
                </a:solidFill>
              </a:rPr>
              <a:t>a </a:t>
            </a:r>
            <a:r>
              <a:rPr lang="it-IT" sz="6000" b="1" dirty="0">
                <a:solidFill>
                  <a:srgbClr val="00B0F0"/>
                </a:solidFill>
              </a:rPr>
              <a:t>vypočujte ju</a:t>
            </a:r>
            <a:endParaRPr lang="sk-SK" sz="6000" b="1" dirty="0">
              <a:solidFill>
                <a:srgbClr val="00B0F0"/>
              </a:solidFill>
            </a:endParaRPr>
          </a:p>
        </p:txBody>
      </p:sp>
    </p:spTree>
    <p:extLst>
      <p:ext uri="{BB962C8B-B14F-4D97-AF65-F5344CB8AC3E}">
        <p14:creationId xmlns:p14="http://schemas.microsoft.com/office/powerpoint/2010/main" val="50222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sk-SK" sz="3600" b="1" dirty="0">
                <a:latin typeface="Verdana" panose="020B0604030504040204" pitchFamily="34" charset="0"/>
                <a:ea typeface="Verdana" panose="020B0604030504040204" pitchFamily="34" charset="0"/>
                <a:cs typeface="Verdana" panose="020B0604030504040204" pitchFamily="34" charset="0"/>
              </a:rPr>
              <a:t>Názvy kapitol </a:t>
            </a:r>
            <a:r>
              <a:rPr lang="sk-SK" sz="3600" b="1" dirty="0" smtClean="0">
                <a:latin typeface="Verdana" panose="020B0604030504040204" pitchFamily="34" charset="0"/>
                <a:ea typeface="Verdana" panose="020B0604030504040204" pitchFamily="34" charset="0"/>
                <a:cs typeface="Verdana" panose="020B0604030504040204" pitchFamily="34" charset="0"/>
              </a:rPr>
              <a:t>napovedajú</a:t>
            </a:r>
            <a:endParaRPr lang="sk-SK" sz="3600" dirty="0">
              <a:latin typeface="Verdana" panose="020B0604030504040204" pitchFamily="34" charset="0"/>
              <a:ea typeface="Verdana" panose="020B0604030504040204" pitchFamily="34" charset="0"/>
              <a:cs typeface="Verdana" panose="020B0604030504040204" pitchFamily="34" charset="0"/>
            </a:endParaRPr>
          </a:p>
        </p:txBody>
      </p:sp>
      <p:sp>
        <p:nvSpPr>
          <p:cNvPr id="3" name="Zástupný symbol obsahu 2"/>
          <p:cNvSpPr>
            <a:spLocks noGrp="1"/>
          </p:cNvSpPr>
          <p:nvPr>
            <p:ph sz="quarter" idx="13"/>
          </p:nvPr>
        </p:nvSpPr>
        <p:spPr/>
        <p:txBody>
          <a:bodyPr>
            <a:normAutofit/>
          </a:bodyPr>
          <a:lstStyle/>
          <a:p>
            <a:r>
              <a:rPr lang="sk-SK" sz="3200" dirty="0">
                <a:latin typeface="Verdana" panose="020B0604030504040204" pitchFamily="34" charset="0"/>
                <a:ea typeface="Verdana" panose="020B0604030504040204" pitchFamily="34" charset="0"/>
                <a:cs typeface="Verdana" panose="020B0604030504040204" pitchFamily="34" charset="0"/>
              </a:rPr>
              <a:t>Názov: </a:t>
            </a:r>
            <a:r>
              <a:rPr lang="sk-SK" sz="3200" b="1" dirty="0" err="1">
                <a:latin typeface="Verdana" panose="020B0604030504040204" pitchFamily="34" charset="0"/>
                <a:ea typeface="Verdana" panose="020B0604030504040204" pitchFamily="34" charset="0"/>
                <a:cs typeface="Verdana" panose="020B0604030504040204" pitchFamily="34" charset="0"/>
              </a:rPr>
              <a:t>Amoris</a:t>
            </a:r>
            <a:r>
              <a:rPr lang="sk-SK" sz="3200" b="1" dirty="0">
                <a:latin typeface="Verdana" panose="020B0604030504040204" pitchFamily="34" charset="0"/>
                <a:ea typeface="Verdana" panose="020B0604030504040204" pitchFamily="34" charset="0"/>
                <a:cs typeface="Verdana" panose="020B0604030504040204" pitchFamily="34" charset="0"/>
              </a:rPr>
              <a:t> </a:t>
            </a:r>
            <a:r>
              <a:rPr lang="sk-SK" sz="3200" b="1" dirty="0" err="1">
                <a:latin typeface="Verdana" panose="020B0604030504040204" pitchFamily="34" charset="0"/>
                <a:ea typeface="Verdana" panose="020B0604030504040204" pitchFamily="34" charset="0"/>
                <a:cs typeface="Verdana" panose="020B0604030504040204" pitchFamily="34" charset="0"/>
              </a:rPr>
              <a:t>laetitia</a:t>
            </a:r>
            <a:r>
              <a:rPr lang="sk-SK" sz="3200" dirty="0">
                <a:latin typeface="Verdana" panose="020B0604030504040204" pitchFamily="34" charset="0"/>
                <a:ea typeface="Verdana" panose="020B0604030504040204" pitchFamily="34" charset="0"/>
                <a:cs typeface="Verdana" panose="020B0604030504040204" pitchFamily="34" charset="0"/>
              </a:rPr>
              <a:t> – Radosť lásky</a:t>
            </a:r>
          </a:p>
          <a:p>
            <a:r>
              <a:rPr lang="sk-SK" sz="3200" dirty="0">
                <a:latin typeface="Verdana" panose="020B0604030504040204" pitchFamily="34" charset="0"/>
                <a:ea typeface="Verdana" panose="020B0604030504040204" pitchFamily="34" charset="0"/>
                <a:cs typeface="Verdana" panose="020B0604030504040204" pitchFamily="34" charset="0"/>
              </a:rPr>
              <a:t>Komu je určená: biskupom, kňazom a diakonom, zasväteným osobám, kresťanským manželom a všetkým veriacim laikom o láske v rodine</a:t>
            </a:r>
          </a:p>
          <a:p>
            <a:endParaRPr lang="sk-SK" sz="3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053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sk-SK" sz="3600" b="1" dirty="0">
                <a:latin typeface="Verdana" panose="020B0604030504040204" pitchFamily="34" charset="0"/>
                <a:ea typeface="Verdana" panose="020B0604030504040204" pitchFamily="34" charset="0"/>
                <a:cs typeface="Verdana" panose="020B0604030504040204" pitchFamily="34" charset="0"/>
              </a:rPr>
              <a:t>Názvy kapitol </a:t>
            </a:r>
            <a:r>
              <a:rPr lang="sk-SK" sz="3600" b="1" dirty="0" smtClean="0">
                <a:latin typeface="Verdana" panose="020B0604030504040204" pitchFamily="34" charset="0"/>
                <a:ea typeface="Verdana" panose="020B0604030504040204" pitchFamily="34" charset="0"/>
                <a:cs typeface="Verdana" panose="020B0604030504040204" pitchFamily="34" charset="0"/>
              </a:rPr>
              <a:t>napovedajú</a:t>
            </a:r>
            <a:endParaRPr lang="sk-SK" sz="3600" dirty="0">
              <a:latin typeface="Verdana" panose="020B0604030504040204" pitchFamily="34" charset="0"/>
              <a:ea typeface="Verdana" panose="020B0604030504040204" pitchFamily="34" charset="0"/>
              <a:cs typeface="Verdana" panose="020B0604030504040204" pitchFamily="34" charset="0"/>
            </a:endParaRPr>
          </a:p>
        </p:txBody>
      </p:sp>
      <p:sp>
        <p:nvSpPr>
          <p:cNvPr id="3" name="Zástupný symbol obsahu 2"/>
          <p:cNvSpPr>
            <a:spLocks noGrp="1"/>
          </p:cNvSpPr>
          <p:nvPr>
            <p:ph sz="quarter" idx="13"/>
          </p:nvPr>
        </p:nvSpPr>
        <p:spPr>
          <a:xfrm>
            <a:off x="0" y="1600200"/>
            <a:ext cx="9144000" cy="4114800"/>
          </a:xfrm>
        </p:spPr>
        <p:txBody>
          <a:bodyPr>
            <a:noAutofit/>
          </a:bodyPr>
          <a:lstStyle/>
          <a:p>
            <a:pPr marL="0" indent="0">
              <a:buNone/>
            </a:pPr>
            <a:r>
              <a:rPr lang="sk-SK" sz="2400" dirty="0">
                <a:latin typeface="Verdana" panose="020B0604030504040204" pitchFamily="34" charset="0"/>
                <a:ea typeface="Verdana" panose="020B0604030504040204" pitchFamily="34" charset="0"/>
                <a:cs typeface="Verdana" panose="020B0604030504040204" pitchFamily="34" charset="0"/>
              </a:rPr>
              <a:t>Obsah kapitol:</a:t>
            </a:r>
          </a:p>
          <a:p>
            <a:pPr marL="457200" lvl="0" indent="-457200">
              <a:buFont typeface="+mj-lt"/>
              <a:buAutoNum type="arabicPeriod"/>
            </a:pPr>
            <a:r>
              <a:rPr lang="sk-SK" sz="2400" b="1" dirty="0" smtClean="0">
                <a:latin typeface="Verdana" panose="020B0604030504040204" pitchFamily="34" charset="0"/>
                <a:ea typeface="Verdana" panose="020B0604030504040204" pitchFamily="34" charset="0"/>
                <a:cs typeface="Verdana" panose="020B0604030504040204" pitchFamily="34" charset="0"/>
              </a:rPr>
              <a:t>Vo </a:t>
            </a:r>
            <a:r>
              <a:rPr lang="sk-SK" sz="2400" b="1" dirty="0">
                <a:latin typeface="Verdana" panose="020B0604030504040204" pitchFamily="34" charset="0"/>
                <a:ea typeface="Verdana" panose="020B0604030504040204" pitchFamily="34" charset="0"/>
                <a:cs typeface="Verdana" panose="020B0604030504040204" pitchFamily="34" charset="0"/>
              </a:rPr>
              <a:t>svetle Slova</a:t>
            </a:r>
            <a:endParaRPr lang="sk-SK" sz="2400" dirty="0">
              <a:latin typeface="Verdana" panose="020B0604030504040204" pitchFamily="34" charset="0"/>
              <a:ea typeface="Verdana" panose="020B0604030504040204" pitchFamily="34" charset="0"/>
              <a:cs typeface="Verdana" panose="020B0604030504040204" pitchFamily="34" charset="0"/>
            </a:endParaRPr>
          </a:p>
          <a:p>
            <a:pPr marL="457200" lvl="0" indent="-457200">
              <a:buFont typeface="+mj-lt"/>
              <a:buAutoNum type="arabicPeriod"/>
            </a:pPr>
            <a:r>
              <a:rPr lang="sk-SK" sz="2400" b="1" dirty="0" smtClean="0">
                <a:latin typeface="Verdana" panose="020B0604030504040204" pitchFamily="34" charset="0"/>
                <a:ea typeface="Verdana" panose="020B0604030504040204" pitchFamily="34" charset="0"/>
                <a:cs typeface="Verdana" panose="020B0604030504040204" pitchFamily="34" charset="0"/>
              </a:rPr>
              <a:t>Skutočnosť </a:t>
            </a:r>
            <a:r>
              <a:rPr lang="sk-SK" sz="2400" b="1" dirty="0">
                <a:latin typeface="Verdana" panose="020B0604030504040204" pitchFamily="34" charset="0"/>
                <a:ea typeface="Verdana" panose="020B0604030504040204" pitchFamily="34" charset="0"/>
                <a:cs typeface="Verdana" panose="020B0604030504040204" pitchFamily="34" charset="0"/>
              </a:rPr>
              <a:t>a výzvy rodín</a:t>
            </a:r>
            <a:endParaRPr lang="sk-SK" sz="2400" dirty="0">
              <a:latin typeface="Verdana" panose="020B0604030504040204" pitchFamily="34" charset="0"/>
              <a:ea typeface="Verdana" panose="020B0604030504040204" pitchFamily="34" charset="0"/>
              <a:cs typeface="Verdana" panose="020B0604030504040204" pitchFamily="34" charset="0"/>
            </a:endParaRPr>
          </a:p>
          <a:p>
            <a:pPr marL="457200" lvl="0" indent="-457200">
              <a:buFont typeface="+mj-lt"/>
              <a:buAutoNum type="arabicPeriod"/>
            </a:pPr>
            <a:r>
              <a:rPr lang="sk-SK" sz="2400" b="1" dirty="0">
                <a:latin typeface="Verdana" panose="020B0604030504040204" pitchFamily="34" charset="0"/>
                <a:ea typeface="Verdana" panose="020B0604030504040204" pitchFamily="34" charset="0"/>
                <a:cs typeface="Verdana" panose="020B0604030504040204" pitchFamily="34" charset="0"/>
              </a:rPr>
              <a:t>Pohľad upretý na Ježiša: Povolanie rodiny</a:t>
            </a:r>
            <a:endParaRPr lang="sk-SK" sz="2400" dirty="0">
              <a:latin typeface="Verdana" panose="020B0604030504040204" pitchFamily="34" charset="0"/>
              <a:ea typeface="Verdana" panose="020B0604030504040204" pitchFamily="34" charset="0"/>
              <a:cs typeface="Verdana" panose="020B0604030504040204" pitchFamily="34" charset="0"/>
            </a:endParaRPr>
          </a:p>
          <a:p>
            <a:pPr marL="457200" lvl="0" indent="-457200">
              <a:buFont typeface="+mj-lt"/>
              <a:buAutoNum type="arabicPeriod"/>
            </a:pPr>
            <a:r>
              <a:rPr lang="sk-SK" sz="2400" b="1" dirty="0">
                <a:latin typeface="Verdana" panose="020B0604030504040204" pitchFamily="34" charset="0"/>
                <a:ea typeface="Verdana" panose="020B0604030504040204" pitchFamily="34" charset="0"/>
                <a:cs typeface="Verdana" panose="020B0604030504040204" pitchFamily="34" charset="0"/>
              </a:rPr>
              <a:t>Láska v manželstve</a:t>
            </a:r>
            <a:endParaRPr lang="sk-SK" sz="2400" dirty="0">
              <a:latin typeface="Verdana" panose="020B0604030504040204" pitchFamily="34" charset="0"/>
              <a:ea typeface="Verdana" panose="020B0604030504040204" pitchFamily="34" charset="0"/>
              <a:cs typeface="Verdana" panose="020B0604030504040204" pitchFamily="34" charset="0"/>
            </a:endParaRPr>
          </a:p>
          <a:p>
            <a:pPr marL="457200" lvl="0" indent="-457200">
              <a:buFont typeface="+mj-lt"/>
              <a:buAutoNum type="arabicPeriod"/>
            </a:pPr>
            <a:r>
              <a:rPr lang="sk-SK" sz="2400" b="1" dirty="0">
                <a:latin typeface="Verdana" panose="020B0604030504040204" pitchFamily="34" charset="0"/>
                <a:ea typeface="Verdana" panose="020B0604030504040204" pitchFamily="34" charset="0"/>
                <a:cs typeface="Verdana" panose="020B0604030504040204" pitchFamily="34" charset="0"/>
              </a:rPr>
              <a:t>Láska, ktorá sa stáva plodnou</a:t>
            </a:r>
            <a:endParaRPr lang="sk-SK" sz="2400" dirty="0">
              <a:latin typeface="Verdana" panose="020B0604030504040204" pitchFamily="34" charset="0"/>
              <a:ea typeface="Verdana" panose="020B0604030504040204" pitchFamily="34" charset="0"/>
              <a:cs typeface="Verdana" panose="020B0604030504040204" pitchFamily="34" charset="0"/>
            </a:endParaRPr>
          </a:p>
          <a:p>
            <a:pPr marL="457200" lvl="0" indent="-457200">
              <a:buFont typeface="+mj-lt"/>
              <a:buAutoNum type="arabicPeriod"/>
            </a:pPr>
            <a:r>
              <a:rPr lang="sk-SK" sz="2400" b="1" dirty="0">
                <a:latin typeface="Verdana" panose="020B0604030504040204" pitchFamily="34" charset="0"/>
                <a:ea typeface="Verdana" panose="020B0604030504040204" pitchFamily="34" charset="0"/>
                <a:cs typeface="Verdana" panose="020B0604030504040204" pitchFamily="34" charset="0"/>
              </a:rPr>
              <a:t>Niektoré pastoračné perspektívy</a:t>
            </a:r>
            <a:endParaRPr lang="sk-SK" sz="2400" dirty="0">
              <a:latin typeface="Verdana" panose="020B0604030504040204" pitchFamily="34" charset="0"/>
              <a:ea typeface="Verdana" panose="020B0604030504040204" pitchFamily="34" charset="0"/>
              <a:cs typeface="Verdana" panose="020B0604030504040204" pitchFamily="34" charset="0"/>
            </a:endParaRPr>
          </a:p>
          <a:p>
            <a:pPr marL="457200" lvl="0" indent="-457200">
              <a:buFont typeface="+mj-lt"/>
              <a:buAutoNum type="arabicPeriod"/>
            </a:pPr>
            <a:r>
              <a:rPr lang="sk-SK" sz="2400" b="1" dirty="0">
                <a:latin typeface="Verdana" panose="020B0604030504040204" pitchFamily="34" charset="0"/>
                <a:ea typeface="Verdana" panose="020B0604030504040204" pitchFamily="34" charset="0"/>
                <a:cs typeface="Verdana" panose="020B0604030504040204" pitchFamily="34" charset="0"/>
              </a:rPr>
              <a:t>Posilňovať výchovu detí</a:t>
            </a:r>
            <a:endParaRPr lang="sk-SK" sz="2400" dirty="0">
              <a:latin typeface="Verdana" panose="020B0604030504040204" pitchFamily="34" charset="0"/>
              <a:ea typeface="Verdana" panose="020B0604030504040204" pitchFamily="34" charset="0"/>
              <a:cs typeface="Verdana" panose="020B0604030504040204" pitchFamily="34" charset="0"/>
            </a:endParaRPr>
          </a:p>
          <a:p>
            <a:pPr marL="457200" lvl="0" indent="-457200">
              <a:buFont typeface="+mj-lt"/>
              <a:buAutoNum type="arabicPeriod"/>
            </a:pPr>
            <a:r>
              <a:rPr lang="sk-SK" sz="2400" b="1" dirty="0">
                <a:latin typeface="Verdana" panose="020B0604030504040204" pitchFamily="34" charset="0"/>
                <a:ea typeface="Verdana" panose="020B0604030504040204" pitchFamily="34" charset="0"/>
                <a:cs typeface="Verdana" panose="020B0604030504040204" pitchFamily="34" charset="0"/>
              </a:rPr>
              <a:t>Sprevádzať, rozlišovať a integrovať krehkosť</a:t>
            </a:r>
            <a:endParaRPr lang="sk-SK" sz="2400" dirty="0">
              <a:latin typeface="Verdana" panose="020B0604030504040204" pitchFamily="34" charset="0"/>
              <a:ea typeface="Verdana" panose="020B0604030504040204" pitchFamily="34" charset="0"/>
              <a:cs typeface="Verdana" panose="020B0604030504040204" pitchFamily="34" charset="0"/>
            </a:endParaRPr>
          </a:p>
          <a:p>
            <a:pPr marL="457200" lvl="0" indent="-457200">
              <a:buFont typeface="+mj-lt"/>
              <a:buAutoNum type="arabicPeriod"/>
            </a:pPr>
            <a:r>
              <a:rPr lang="sk-SK" sz="2400" b="1" dirty="0">
                <a:latin typeface="Verdana" panose="020B0604030504040204" pitchFamily="34" charset="0"/>
                <a:ea typeface="Verdana" panose="020B0604030504040204" pitchFamily="34" charset="0"/>
                <a:cs typeface="Verdana" panose="020B0604030504040204" pitchFamily="34" charset="0"/>
              </a:rPr>
              <a:t>Manželská a rodinná spiritualita</a:t>
            </a:r>
            <a:endParaRPr lang="sk-SK" sz="2400" dirty="0">
              <a:latin typeface="Verdana" panose="020B0604030504040204" pitchFamily="34" charset="0"/>
              <a:ea typeface="Verdana" panose="020B0604030504040204" pitchFamily="34" charset="0"/>
              <a:cs typeface="Verdana" panose="020B0604030504040204" pitchFamily="34" charset="0"/>
            </a:endParaRPr>
          </a:p>
          <a:p>
            <a:endParaRPr lang="sk-SK" sz="2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218931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1" dur="10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p:cTn id="36"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7"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8"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9" dur="1000"/>
                                        <p:tgtEl>
                                          <p:spTgt spid="3">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grpId="0"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 calcmode="lin" valueType="num">
                                      <p:cBhvr>
                                        <p:cTn id="44"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5"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6"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7" dur="1000"/>
                                        <p:tgtEl>
                                          <p:spTgt spid="3">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grpId="0"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 calcmode="lin" valueType="num">
                                      <p:cBhvr>
                                        <p:cTn id="52"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3"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54"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5" dur="1000"/>
                                        <p:tgtEl>
                                          <p:spTgt spid="3">
                                            <p:txEl>
                                              <p:pRg st="5" end="5"/>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ntr" presetSubtype="0" fill="hold" grpId="0" nodeType="clickEffect">
                                  <p:stCondLst>
                                    <p:cond delay="0"/>
                                  </p:stCondLst>
                                  <p:childTnLst>
                                    <p:set>
                                      <p:cBhvr>
                                        <p:cTn id="59" dur="1" fill="hold">
                                          <p:stCondLst>
                                            <p:cond delay="0"/>
                                          </p:stCondLst>
                                        </p:cTn>
                                        <p:tgtEl>
                                          <p:spTgt spid="3">
                                            <p:txEl>
                                              <p:pRg st="6" end="6"/>
                                            </p:txEl>
                                          </p:spTgt>
                                        </p:tgtEl>
                                        <p:attrNameLst>
                                          <p:attrName>style.visibility</p:attrName>
                                        </p:attrNameLst>
                                      </p:cBhvr>
                                      <p:to>
                                        <p:strVal val="visible"/>
                                      </p:to>
                                    </p:set>
                                    <p:anim calcmode="lin" valueType="num">
                                      <p:cBhvr>
                                        <p:cTn id="60"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61"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62"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63" dur="1000"/>
                                        <p:tgtEl>
                                          <p:spTgt spid="3">
                                            <p:txEl>
                                              <p:pRg st="6" end="6"/>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31" presetClass="entr" presetSubtype="0" fill="hold" grpId="0" nodeType="clickEffect">
                                  <p:stCondLst>
                                    <p:cond delay="0"/>
                                  </p:stCondLst>
                                  <p:childTnLst>
                                    <p:set>
                                      <p:cBhvr>
                                        <p:cTn id="67" dur="1" fill="hold">
                                          <p:stCondLst>
                                            <p:cond delay="0"/>
                                          </p:stCondLst>
                                        </p:cTn>
                                        <p:tgtEl>
                                          <p:spTgt spid="3">
                                            <p:txEl>
                                              <p:pRg st="7" end="7"/>
                                            </p:txEl>
                                          </p:spTgt>
                                        </p:tgtEl>
                                        <p:attrNameLst>
                                          <p:attrName>style.visibility</p:attrName>
                                        </p:attrNameLst>
                                      </p:cBhvr>
                                      <p:to>
                                        <p:strVal val="visible"/>
                                      </p:to>
                                    </p:set>
                                    <p:anim calcmode="lin" valueType="num">
                                      <p:cBhvr>
                                        <p:cTn id="68"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9"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70"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71" dur="1000"/>
                                        <p:tgtEl>
                                          <p:spTgt spid="3">
                                            <p:txEl>
                                              <p:pRg st="7" end="7"/>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31" presetClass="entr" presetSubtype="0" fill="hold" grpId="0" nodeType="clickEffect">
                                  <p:stCondLst>
                                    <p:cond delay="0"/>
                                  </p:stCondLst>
                                  <p:childTnLst>
                                    <p:set>
                                      <p:cBhvr>
                                        <p:cTn id="75" dur="1" fill="hold">
                                          <p:stCondLst>
                                            <p:cond delay="0"/>
                                          </p:stCondLst>
                                        </p:cTn>
                                        <p:tgtEl>
                                          <p:spTgt spid="3">
                                            <p:txEl>
                                              <p:pRg st="8" end="8"/>
                                            </p:txEl>
                                          </p:spTgt>
                                        </p:tgtEl>
                                        <p:attrNameLst>
                                          <p:attrName>style.visibility</p:attrName>
                                        </p:attrNameLst>
                                      </p:cBhvr>
                                      <p:to>
                                        <p:strVal val="visible"/>
                                      </p:to>
                                    </p:set>
                                    <p:anim calcmode="lin" valueType="num">
                                      <p:cBhvr>
                                        <p:cTn id="76"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77"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78"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79" dur="1000"/>
                                        <p:tgtEl>
                                          <p:spTgt spid="3">
                                            <p:txEl>
                                              <p:pRg st="8" end="8"/>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31" presetClass="entr" presetSubtype="0" fill="hold" grpId="0" nodeType="clickEffect">
                                  <p:stCondLst>
                                    <p:cond delay="0"/>
                                  </p:stCondLst>
                                  <p:childTnLst>
                                    <p:set>
                                      <p:cBhvr>
                                        <p:cTn id="83" dur="1" fill="hold">
                                          <p:stCondLst>
                                            <p:cond delay="0"/>
                                          </p:stCondLst>
                                        </p:cTn>
                                        <p:tgtEl>
                                          <p:spTgt spid="3">
                                            <p:txEl>
                                              <p:pRg st="9" end="9"/>
                                            </p:txEl>
                                          </p:spTgt>
                                        </p:tgtEl>
                                        <p:attrNameLst>
                                          <p:attrName>style.visibility</p:attrName>
                                        </p:attrNameLst>
                                      </p:cBhvr>
                                      <p:to>
                                        <p:strVal val="visible"/>
                                      </p:to>
                                    </p:set>
                                    <p:anim calcmode="lin" valueType="num">
                                      <p:cBhvr>
                                        <p:cTn id="84"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85"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86"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87"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sk-SK" sz="3600" b="1" dirty="0">
                <a:latin typeface="Verdana" panose="020B0604030504040204" pitchFamily="34" charset="0"/>
                <a:ea typeface="Verdana" panose="020B0604030504040204" pitchFamily="34" charset="0"/>
                <a:cs typeface="Verdana" panose="020B0604030504040204" pitchFamily="34" charset="0"/>
              </a:rPr>
              <a:t>Názvy kapitol </a:t>
            </a:r>
            <a:r>
              <a:rPr lang="sk-SK" sz="3600" b="1" dirty="0" smtClean="0">
                <a:latin typeface="Verdana" panose="020B0604030504040204" pitchFamily="34" charset="0"/>
                <a:ea typeface="Verdana" panose="020B0604030504040204" pitchFamily="34" charset="0"/>
                <a:cs typeface="Verdana" panose="020B0604030504040204" pitchFamily="34" charset="0"/>
              </a:rPr>
              <a:t>napovedajú</a:t>
            </a:r>
            <a:endParaRPr lang="sk-SK" sz="3600" dirty="0">
              <a:latin typeface="Verdana" panose="020B0604030504040204" pitchFamily="34" charset="0"/>
              <a:ea typeface="Verdana" panose="020B0604030504040204" pitchFamily="34" charset="0"/>
              <a:cs typeface="Verdana" panose="020B0604030504040204" pitchFamily="34" charset="0"/>
            </a:endParaRPr>
          </a:p>
        </p:txBody>
      </p:sp>
      <p:sp>
        <p:nvSpPr>
          <p:cNvPr id="3" name="Zástupný symbol obsahu 2"/>
          <p:cNvSpPr>
            <a:spLocks noGrp="1"/>
          </p:cNvSpPr>
          <p:nvPr>
            <p:ph sz="quarter" idx="13"/>
          </p:nvPr>
        </p:nvSpPr>
        <p:spPr>
          <a:xfrm>
            <a:off x="13142" y="1340768"/>
            <a:ext cx="9144000" cy="4114800"/>
          </a:xfrm>
        </p:spPr>
        <p:txBody>
          <a:bodyPr>
            <a:noAutofit/>
          </a:bodyPr>
          <a:lstStyle/>
          <a:p>
            <a:r>
              <a:rPr lang="it-IT" sz="2800" b="1" dirty="0">
                <a:latin typeface="Verdana" panose="020B0604030504040204" pitchFamily="34" charset="0"/>
                <a:ea typeface="Verdana" panose="020B0604030504040204" pitchFamily="34" charset="0"/>
                <a:cs typeface="Verdana" panose="020B0604030504040204" pitchFamily="34" charset="0"/>
              </a:rPr>
              <a:t>Trochu niečo zvýrazniť</a:t>
            </a:r>
            <a:endParaRPr lang="sk-SK" sz="2800" dirty="0">
              <a:latin typeface="Verdana" panose="020B0604030504040204" pitchFamily="34" charset="0"/>
              <a:ea typeface="Verdana" panose="020B0604030504040204" pitchFamily="34" charset="0"/>
              <a:cs typeface="Verdana" panose="020B0604030504040204" pitchFamily="34" charset="0"/>
            </a:endParaRPr>
          </a:p>
          <a:p>
            <a:pPr marL="457200" lvl="0" indent="-457200">
              <a:buFont typeface="+mj-lt"/>
              <a:buAutoNum type="arabicPeriod"/>
            </a:pPr>
            <a:r>
              <a:rPr lang="sk-SK" sz="2400" dirty="0" smtClean="0">
                <a:latin typeface="Verdana" panose="020B0604030504040204" pitchFamily="34" charset="0"/>
                <a:ea typeface="Verdana" panose="020B0604030504040204" pitchFamily="34" charset="0"/>
                <a:cs typeface="Verdana" panose="020B0604030504040204" pitchFamily="34" charset="0"/>
              </a:rPr>
              <a:t>Vo </a:t>
            </a:r>
            <a:r>
              <a:rPr lang="sk-SK" sz="2400" dirty="0">
                <a:latin typeface="Verdana" panose="020B0604030504040204" pitchFamily="34" charset="0"/>
                <a:ea typeface="Verdana" panose="020B0604030504040204" pitchFamily="34" charset="0"/>
                <a:cs typeface="Verdana" panose="020B0604030504040204" pitchFamily="34" charset="0"/>
              </a:rPr>
              <a:t>svetle </a:t>
            </a:r>
            <a:r>
              <a:rPr lang="sk-SK" sz="2400" b="1" dirty="0">
                <a:solidFill>
                  <a:srgbClr val="FF0000"/>
                </a:solidFill>
                <a:latin typeface="Verdana" panose="020B0604030504040204" pitchFamily="34" charset="0"/>
                <a:ea typeface="Verdana" panose="020B0604030504040204" pitchFamily="34" charset="0"/>
                <a:cs typeface="Verdana" panose="020B0604030504040204" pitchFamily="34" charset="0"/>
              </a:rPr>
              <a:t>Slova</a:t>
            </a:r>
            <a:endParaRPr lang="sk-SK" sz="2400"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pPr marL="457200" lvl="0" indent="-457200">
              <a:buFont typeface="+mj-lt"/>
              <a:buAutoNum type="arabicPeriod"/>
            </a:pPr>
            <a:r>
              <a:rPr lang="sk-SK" sz="2400"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Skutočnosť </a:t>
            </a:r>
            <a:r>
              <a:rPr lang="sk-SK" sz="2400" b="1" dirty="0">
                <a:solidFill>
                  <a:srgbClr val="FF0000"/>
                </a:solidFill>
                <a:latin typeface="Verdana" panose="020B0604030504040204" pitchFamily="34" charset="0"/>
                <a:ea typeface="Verdana" panose="020B0604030504040204" pitchFamily="34" charset="0"/>
                <a:cs typeface="Verdana" panose="020B0604030504040204" pitchFamily="34" charset="0"/>
              </a:rPr>
              <a:t>a výzvy</a:t>
            </a:r>
            <a:r>
              <a:rPr lang="sk-SK" sz="2400" b="1" dirty="0">
                <a:latin typeface="Verdana" panose="020B0604030504040204" pitchFamily="34" charset="0"/>
                <a:ea typeface="Verdana" panose="020B0604030504040204" pitchFamily="34" charset="0"/>
                <a:cs typeface="Verdana" panose="020B0604030504040204" pitchFamily="34" charset="0"/>
              </a:rPr>
              <a:t> </a:t>
            </a:r>
            <a:r>
              <a:rPr lang="sk-SK" sz="2400" dirty="0">
                <a:latin typeface="Verdana" panose="020B0604030504040204" pitchFamily="34" charset="0"/>
                <a:ea typeface="Verdana" panose="020B0604030504040204" pitchFamily="34" charset="0"/>
                <a:cs typeface="Verdana" panose="020B0604030504040204" pitchFamily="34" charset="0"/>
              </a:rPr>
              <a:t>rodín</a:t>
            </a:r>
          </a:p>
          <a:p>
            <a:pPr marL="457200" lvl="0" indent="-457200">
              <a:buFont typeface="+mj-lt"/>
              <a:buAutoNum type="arabicPeriod"/>
            </a:pPr>
            <a:r>
              <a:rPr lang="sk-SK" sz="2400" dirty="0">
                <a:latin typeface="Verdana" panose="020B0604030504040204" pitchFamily="34" charset="0"/>
                <a:ea typeface="Verdana" panose="020B0604030504040204" pitchFamily="34" charset="0"/>
                <a:cs typeface="Verdana" panose="020B0604030504040204" pitchFamily="34" charset="0"/>
              </a:rPr>
              <a:t>Pohľad upretý na Ježiša: </a:t>
            </a:r>
            <a:r>
              <a:rPr lang="sk-SK" sz="2400" b="1" dirty="0">
                <a:solidFill>
                  <a:srgbClr val="FF0000"/>
                </a:solidFill>
                <a:latin typeface="Verdana" panose="020B0604030504040204" pitchFamily="34" charset="0"/>
                <a:ea typeface="Verdana" panose="020B0604030504040204" pitchFamily="34" charset="0"/>
                <a:cs typeface="Verdana" panose="020B0604030504040204" pitchFamily="34" charset="0"/>
              </a:rPr>
              <a:t>Povolanie</a:t>
            </a:r>
            <a:r>
              <a:rPr lang="sk-SK" sz="2400" b="1" dirty="0">
                <a:latin typeface="Verdana" panose="020B0604030504040204" pitchFamily="34" charset="0"/>
                <a:ea typeface="Verdana" panose="020B0604030504040204" pitchFamily="34" charset="0"/>
                <a:cs typeface="Verdana" panose="020B0604030504040204" pitchFamily="34" charset="0"/>
              </a:rPr>
              <a:t> </a:t>
            </a:r>
            <a:r>
              <a:rPr lang="sk-SK" sz="2400" b="1" dirty="0">
                <a:solidFill>
                  <a:srgbClr val="FF0000"/>
                </a:solidFill>
                <a:latin typeface="Verdana" panose="020B0604030504040204" pitchFamily="34" charset="0"/>
                <a:ea typeface="Verdana" panose="020B0604030504040204" pitchFamily="34" charset="0"/>
                <a:cs typeface="Verdana" panose="020B0604030504040204" pitchFamily="34" charset="0"/>
              </a:rPr>
              <a:t>rodiny</a:t>
            </a:r>
            <a:endParaRPr lang="sk-SK" sz="2400"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pPr marL="457200" lvl="0" indent="-457200">
              <a:buFont typeface="+mj-lt"/>
              <a:buAutoNum type="arabicPeriod"/>
            </a:pPr>
            <a:r>
              <a:rPr lang="sk-SK" sz="2400" b="1" dirty="0">
                <a:solidFill>
                  <a:srgbClr val="FF0000"/>
                </a:solidFill>
                <a:latin typeface="Verdana" panose="020B0604030504040204" pitchFamily="34" charset="0"/>
                <a:ea typeface="Verdana" panose="020B0604030504040204" pitchFamily="34" charset="0"/>
                <a:cs typeface="Verdana" panose="020B0604030504040204" pitchFamily="34" charset="0"/>
              </a:rPr>
              <a:t>Láska</a:t>
            </a:r>
            <a:r>
              <a:rPr lang="sk-SK" sz="2400" b="1" dirty="0">
                <a:latin typeface="Verdana" panose="020B0604030504040204" pitchFamily="34" charset="0"/>
                <a:ea typeface="Verdana" panose="020B0604030504040204" pitchFamily="34" charset="0"/>
                <a:cs typeface="Verdana" panose="020B0604030504040204" pitchFamily="34" charset="0"/>
              </a:rPr>
              <a:t> </a:t>
            </a:r>
            <a:r>
              <a:rPr lang="sk-SK" sz="2400" dirty="0">
                <a:latin typeface="Verdana" panose="020B0604030504040204" pitchFamily="34" charset="0"/>
                <a:ea typeface="Verdana" panose="020B0604030504040204" pitchFamily="34" charset="0"/>
                <a:cs typeface="Verdana" panose="020B0604030504040204" pitchFamily="34" charset="0"/>
              </a:rPr>
              <a:t>v manželstve</a:t>
            </a:r>
          </a:p>
          <a:p>
            <a:pPr marL="457200" lvl="0" indent="-457200">
              <a:buFont typeface="+mj-lt"/>
              <a:buAutoNum type="arabicPeriod"/>
            </a:pPr>
            <a:r>
              <a:rPr lang="sk-SK" sz="2400" dirty="0">
                <a:latin typeface="Verdana" panose="020B0604030504040204" pitchFamily="34" charset="0"/>
                <a:ea typeface="Verdana" panose="020B0604030504040204" pitchFamily="34" charset="0"/>
                <a:cs typeface="Verdana" panose="020B0604030504040204" pitchFamily="34" charset="0"/>
              </a:rPr>
              <a:t>Láska, ktorá sa stáva </a:t>
            </a:r>
            <a:r>
              <a:rPr lang="sk-SK" sz="2400" b="1" dirty="0">
                <a:solidFill>
                  <a:srgbClr val="FF0000"/>
                </a:solidFill>
                <a:latin typeface="Verdana" panose="020B0604030504040204" pitchFamily="34" charset="0"/>
                <a:ea typeface="Verdana" panose="020B0604030504040204" pitchFamily="34" charset="0"/>
                <a:cs typeface="Verdana" panose="020B0604030504040204" pitchFamily="34" charset="0"/>
              </a:rPr>
              <a:t>plodnou</a:t>
            </a:r>
            <a:endParaRPr lang="sk-SK" sz="2400"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pPr marL="457200" lvl="0" indent="-457200">
              <a:buFont typeface="+mj-lt"/>
              <a:buAutoNum type="arabicPeriod"/>
            </a:pPr>
            <a:r>
              <a:rPr lang="sk-SK" sz="2400" dirty="0">
                <a:latin typeface="Verdana" panose="020B0604030504040204" pitchFamily="34" charset="0"/>
                <a:ea typeface="Verdana" panose="020B0604030504040204" pitchFamily="34" charset="0"/>
                <a:cs typeface="Verdana" panose="020B0604030504040204" pitchFamily="34" charset="0"/>
              </a:rPr>
              <a:t>Niektoré pastoračné </a:t>
            </a:r>
            <a:r>
              <a:rPr lang="sk-SK" sz="2400" b="1" dirty="0">
                <a:solidFill>
                  <a:srgbClr val="FF0000"/>
                </a:solidFill>
                <a:latin typeface="Verdana" panose="020B0604030504040204" pitchFamily="34" charset="0"/>
                <a:ea typeface="Verdana" panose="020B0604030504040204" pitchFamily="34" charset="0"/>
                <a:cs typeface="Verdana" panose="020B0604030504040204" pitchFamily="34" charset="0"/>
              </a:rPr>
              <a:t>perspektívy</a:t>
            </a:r>
            <a:endParaRPr lang="sk-SK" sz="2400"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pPr marL="457200" lvl="0" indent="-457200">
              <a:buFont typeface="+mj-lt"/>
              <a:buAutoNum type="arabicPeriod"/>
            </a:pPr>
            <a:r>
              <a:rPr lang="sk-SK" sz="2400" dirty="0">
                <a:latin typeface="Verdana" panose="020B0604030504040204" pitchFamily="34" charset="0"/>
                <a:ea typeface="Verdana" panose="020B0604030504040204" pitchFamily="34" charset="0"/>
                <a:cs typeface="Verdana" panose="020B0604030504040204" pitchFamily="34" charset="0"/>
              </a:rPr>
              <a:t>Posilňovať</a:t>
            </a:r>
            <a:r>
              <a:rPr lang="sk-SK" sz="2400" b="1" dirty="0">
                <a:latin typeface="Verdana" panose="020B0604030504040204" pitchFamily="34" charset="0"/>
                <a:ea typeface="Verdana" panose="020B0604030504040204" pitchFamily="34" charset="0"/>
                <a:cs typeface="Verdana" panose="020B0604030504040204" pitchFamily="34" charset="0"/>
              </a:rPr>
              <a:t> </a:t>
            </a:r>
            <a:r>
              <a:rPr lang="sk-SK" sz="2400" b="1" dirty="0">
                <a:solidFill>
                  <a:srgbClr val="FF0000"/>
                </a:solidFill>
                <a:latin typeface="Verdana" panose="020B0604030504040204" pitchFamily="34" charset="0"/>
                <a:ea typeface="Verdana" panose="020B0604030504040204" pitchFamily="34" charset="0"/>
                <a:cs typeface="Verdana" panose="020B0604030504040204" pitchFamily="34" charset="0"/>
              </a:rPr>
              <a:t>výchovu</a:t>
            </a:r>
            <a:r>
              <a:rPr lang="sk-SK" sz="2400" b="1" dirty="0">
                <a:latin typeface="Verdana" panose="020B0604030504040204" pitchFamily="34" charset="0"/>
                <a:ea typeface="Verdana" panose="020B0604030504040204" pitchFamily="34" charset="0"/>
                <a:cs typeface="Verdana" panose="020B0604030504040204" pitchFamily="34" charset="0"/>
              </a:rPr>
              <a:t> </a:t>
            </a:r>
            <a:r>
              <a:rPr lang="sk-SK" sz="2400" dirty="0">
                <a:latin typeface="Verdana" panose="020B0604030504040204" pitchFamily="34" charset="0"/>
                <a:ea typeface="Verdana" panose="020B0604030504040204" pitchFamily="34" charset="0"/>
                <a:cs typeface="Verdana" panose="020B0604030504040204" pitchFamily="34" charset="0"/>
              </a:rPr>
              <a:t>detí</a:t>
            </a:r>
          </a:p>
          <a:p>
            <a:pPr marL="457200" lvl="0" indent="-457200">
              <a:buFont typeface="+mj-lt"/>
              <a:buAutoNum type="arabicPeriod"/>
            </a:pPr>
            <a:r>
              <a:rPr lang="sk-SK" sz="2400" dirty="0">
                <a:latin typeface="Verdana" panose="020B0604030504040204" pitchFamily="34" charset="0"/>
                <a:ea typeface="Verdana" panose="020B0604030504040204" pitchFamily="34" charset="0"/>
                <a:cs typeface="Verdana" panose="020B0604030504040204" pitchFamily="34" charset="0"/>
              </a:rPr>
              <a:t>Sprevádzať, rozlišovať a integrovať </a:t>
            </a:r>
            <a:r>
              <a:rPr lang="sk-SK" sz="2400" b="1" dirty="0">
                <a:solidFill>
                  <a:srgbClr val="FF0000"/>
                </a:solidFill>
                <a:latin typeface="Verdana" panose="020B0604030504040204" pitchFamily="34" charset="0"/>
                <a:ea typeface="Verdana" panose="020B0604030504040204" pitchFamily="34" charset="0"/>
                <a:cs typeface="Verdana" panose="020B0604030504040204" pitchFamily="34" charset="0"/>
              </a:rPr>
              <a:t>krehkosť</a:t>
            </a:r>
            <a:endParaRPr lang="sk-SK" sz="2400"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pPr marL="457200" lvl="0" indent="-457200">
              <a:buFont typeface="+mj-lt"/>
              <a:buAutoNum type="arabicPeriod"/>
            </a:pPr>
            <a:r>
              <a:rPr lang="sk-SK" sz="2400" dirty="0">
                <a:latin typeface="Verdana" panose="020B0604030504040204" pitchFamily="34" charset="0"/>
                <a:ea typeface="Verdana" panose="020B0604030504040204" pitchFamily="34" charset="0"/>
                <a:cs typeface="Verdana" panose="020B0604030504040204" pitchFamily="34" charset="0"/>
              </a:rPr>
              <a:t>Manželská a rodinná </a:t>
            </a:r>
            <a:r>
              <a:rPr lang="sk-SK" sz="2400" b="1" dirty="0">
                <a:solidFill>
                  <a:srgbClr val="FF0000"/>
                </a:solidFill>
                <a:latin typeface="Verdana" panose="020B0604030504040204" pitchFamily="34" charset="0"/>
                <a:ea typeface="Verdana" panose="020B0604030504040204" pitchFamily="34" charset="0"/>
                <a:cs typeface="Verdana" panose="020B0604030504040204" pitchFamily="34" charset="0"/>
              </a:rPr>
              <a:t>spiritualita</a:t>
            </a:r>
            <a:endParaRPr lang="sk-SK" sz="2400"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endParaRPr lang="sk-SK" sz="2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87022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9" dur="500"/>
                                        <p:tgtEl>
                                          <p:spTgt spid="3">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p:cTn id="54"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5"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6" dur="500"/>
                                        <p:tgtEl>
                                          <p:spTgt spid="3">
                                            <p:txEl>
                                              <p:pRg st="6" end="6"/>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anim calcmode="lin" valueType="num">
                                      <p:cBhvr>
                                        <p:cTn id="61"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2"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63" dur="500"/>
                                        <p:tgtEl>
                                          <p:spTgt spid="3">
                                            <p:txEl>
                                              <p:pRg st="7" end="7"/>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3">
                                            <p:txEl>
                                              <p:pRg st="8" end="8"/>
                                            </p:txEl>
                                          </p:spTgt>
                                        </p:tgtEl>
                                        <p:attrNameLst>
                                          <p:attrName>style.visibility</p:attrName>
                                        </p:attrNameLst>
                                      </p:cBhvr>
                                      <p:to>
                                        <p:strVal val="visible"/>
                                      </p:to>
                                    </p:set>
                                    <p:anim calcmode="lin" valueType="num">
                                      <p:cBhvr>
                                        <p:cTn id="68"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9"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70" dur="500"/>
                                        <p:tgtEl>
                                          <p:spTgt spid="3">
                                            <p:txEl>
                                              <p:pRg st="8" end="8"/>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3">
                                            <p:txEl>
                                              <p:pRg st="9" end="9"/>
                                            </p:txEl>
                                          </p:spTgt>
                                        </p:tgtEl>
                                        <p:attrNameLst>
                                          <p:attrName>style.visibility</p:attrName>
                                        </p:attrNameLst>
                                      </p:cBhvr>
                                      <p:to>
                                        <p:strVal val="visible"/>
                                      </p:to>
                                    </p:set>
                                    <p:anim calcmode="lin" valueType="num">
                                      <p:cBhvr>
                                        <p:cTn id="75"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6"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7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3068960"/>
            <a:ext cx="9144000" cy="1143000"/>
          </a:xfrm>
        </p:spPr>
        <p:txBody>
          <a:bodyPr/>
          <a:lstStyle/>
          <a:p>
            <a:pPr algn="ctr"/>
            <a:r>
              <a:rPr lang="sk-SK" sz="6000" b="1" dirty="0"/>
              <a:t>Kto je </a:t>
            </a:r>
            <a:r>
              <a:rPr lang="sk-SK" sz="6000" b="1" dirty="0" smtClean="0"/>
              <a:t>A Má byť prínosom </a:t>
            </a:r>
            <a:br>
              <a:rPr lang="sk-SK" sz="6000" b="1" dirty="0" smtClean="0"/>
            </a:br>
            <a:r>
              <a:rPr lang="sk-SK" sz="6000" b="1" dirty="0" smtClean="0"/>
              <a:t>pre </a:t>
            </a:r>
            <a:r>
              <a:rPr lang="sk-SK" sz="6000" b="1" dirty="0"/>
              <a:t>pastoráciu rodín?</a:t>
            </a:r>
            <a:endParaRPr lang="sk-SK" sz="6000" dirty="0"/>
          </a:p>
        </p:txBody>
      </p:sp>
    </p:spTree>
    <p:extLst>
      <p:ext uri="{BB962C8B-B14F-4D97-AF65-F5344CB8AC3E}">
        <p14:creationId xmlns:p14="http://schemas.microsoft.com/office/powerpoint/2010/main" val="310005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560" y="2852936"/>
            <a:ext cx="7924800" cy="1143000"/>
          </a:xfrm>
        </p:spPr>
        <p:txBody>
          <a:bodyPr/>
          <a:lstStyle/>
          <a:p>
            <a:pPr algn="ctr"/>
            <a:r>
              <a:rPr lang="sk-SK" sz="4400" b="1" dirty="0" smtClean="0">
                <a:solidFill>
                  <a:srgbClr val="FFFF00"/>
                </a:solidFill>
                <a:latin typeface="Verdana" panose="020B0604030504040204" pitchFamily="34" charset="0"/>
                <a:ea typeface="Verdana" panose="020B0604030504040204" pitchFamily="34" charset="0"/>
                <a:cs typeface="Verdana" panose="020B0604030504040204" pitchFamily="34" charset="0"/>
              </a:rPr>
              <a:t>Prierez Exhortácie</a:t>
            </a:r>
            <a:endParaRPr lang="sk-SK" sz="4400" b="1" dirty="0">
              <a:solidFill>
                <a:srgbClr val="FFFF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522085101"/>
      </p:ext>
    </p:extLst>
  </p:cSld>
  <p:clrMapOvr>
    <a:masterClrMapping/>
  </p:clrMapOvr>
  <p:timing>
    <p:tnLst>
      <p:par>
        <p:cTn id="1" dur="indefinite" restart="never" nodeType="tmRoot"/>
      </p:par>
    </p:tnLst>
  </p:timing>
</p:sld>
</file>

<file path=ppt/theme/theme1.xml><?xml version="1.0" encoding="utf-8"?>
<a:theme xmlns:a="http://schemas.openxmlformats.org/drawingml/2006/main" name="Horizont">
  <a:themeElements>
    <a:clrScheme name="Horizont">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t">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t">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1762</TotalTime>
  <Words>658</Words>
  <Application>Microsoft Office PowerPoint</Application>
  <PresentationFormat>Prezentácia na obrazovke (4:3)</PresentationFormat>
  <Paragraphs>102</Paragraphs>
  <Slides>40</Slides>
  <Notes>0</Notes>
  <HiddenSlides>0</HiddenSlides>
  <MMClips>0</MMClips>
  <ScaleCrop>false</ScaleCrop>
  <HeadingPairs>
    <vt:vector size="6" baseType="variant">
      <vt:variant>
        <vt:lpstr>Použité písma</vt:lpstr>
      </vt:variant>
      <vt:variant>
        <vt:i4>4</vt:i4>
      </vt:variant>
      <vt:variant>
        <vt:lpstr>Motív</vt:lpstr>
      </vt:variant>
      <vt:variant>
        <vt:i4>1</vt:i4>
      </vt:variant>
      <vt:variant>
        <vt:lpstr>Nadpisy snímok</vt:lpstr>
      </vt:variant>
      <vt:variant>
        <vt:i4>40</vt:i4>
      </vt:variant>
    </vt:vector>
  </HeadingPairs>
  <TitlesOfParts>
    <vt:vector size="45" baseType="lpstr">
      <vt:lpstr>Arial</vt:lpstr>
      <vt:lpstr>Arial Narrow</vt:lpstr>
      <vt:lpstr>Verdana</vt:lpstr>
      <vt:lpstr>Wingdings</vt:lpstr>
      <vt:lpstr>Horizont</vt:lpstr>
      <vt:lpstr>„Amoris Laetitia“  Nová "ústava"  pre rodinu</vt:lpstr>
      <vt:lpstr>Najprv niekoľko technických údajov</vt:lpstr>
      <vt:lpstr>vyjadrenie pápežovej túžby</vt:lpstr>
      <vt:lpstr>vyjadrenie pápežovej túžby</vt:lpstr>
      <vt:lpstr>Názvy kapitol napovedajú</vt:lpstr>
      <vt:lpstr>Názvy kapitol napovedajú</vt:lpstr>
      <vt:lpstr>Názvy kapitol napovedajú</vt:lpstr>
      <vt:lpstr>Kto je A Má byť prínosom  pre pastoráciu rodín?</vt:lpstr>
      <vt:lpstr>Prierez Exhortácie</vt:lpstr>
      <vt:lpstr>Biblické nazeranie ako východisko a využitie symbolov</vt:lpstr>
      <vt:lpstr>Cirkev je rodina rodín</vt:lpstr>
      <vt:lpstr>Objavujeme nové prístupy k rodine </vt:lpstr>
      <vt:lpstr>Magistérium  o manželstve a rodine</vt:lpstr>
      <vt:lpstr>Prezentácia programu PowerPoint</vt:lpstr>
      <vt:lpstr>Individualizmus a demografická kríza  </vt:lpstr>
      <vt:lpstr>Niektoré špecifické problémy na ktoré upozorňuje pápež</vt:lpstr>
      <vt:lpstr>Práva žien  a súvisiace skutočnosti rodín</vt:lpstr>
      <vt:lpstr>Následky neprítomnosti otcov</vt:lpstr>
      <vt:lpstr>Vzdelávanie detí, "primárne právo" rodičov  </vt:lpstr>
      <vt:lpstr>Prezentácia programu PowerPoint</vt:lpstr>
      <vt:lpstr>je veľmi dôležitou  úlohou rodín  vychovávať  k schopnosti čakať</vt:lpstr>
      <vt:lpstr>Adolescentom</vt:lpstr>
      <vt:lpstr>Pokyny na lásku</vt:lpstr>
      <vt:lpstr>Pokyny na lásku</vt:lpstr>
      <vt:lpstr>Pokyny na lásku</vt:lpstr>
      <vt:lpstr>Pokyny na lásku</vt:lpstr>
      <vt:lpstr>Pokyny na lásku</vt:lpstr>
      <vt:lpstr>Pokyny na lásku</vt:lpstr>
      <vt:lpstr>Pokyny na lásku</vt:lpstr>
      <vt:lpstr>Pokyny na lásku</vt:lpstr>
      <vt:lpstr>Pokyny na lásku</vt:lpstr>
      <vt:lpstr>Pokyny na lásku</vt:lpstr>
      <vt:lpstr>Pokyny na lásku</vt:lpstr>
      <vt:lpstr>Pokyny na lásku</vt:lpstr>
      <vt:lpstr>Aby sa starší cítili, ako doma  </vt:lpstr>
      <vt:lpstr>Príprava  do manželstva</vt:lpstr>
      <vt:lpstr>Dôležitosť rozlišovania </vt:lpstr>
      <vt:lpstr>Odložiť túžbu neznamená ju poprieť, ale pozdržať jej naplnenie</vt:lpstr>
      <vt:lpstr>niektoré veci treba odložiť na neskôr a čakať na vhodnú chvíľu, vyučuje sa zmysle toho, čo znamená byť pánom seba samého, nezávislým na vlastných popudoch. Keď tak dieťa zakúsi, že môže ovládať seba samo, obohatí to jeho sebaúctu. </vt:lpstr>
      <vt:lpstr>Ježiš, Mária, Jozef, načúvajte našej prosbe  a vypočujte ju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„Amoris Laetitia“  Nová "ústava"  pre rodinu</dc:title>
  <dc:creator>Marian</dc:creator>
  <cp:lastModifiedBy>Jozef A</cp:lastModifiedBy>
  <cp:revision>15</cp:revision>
  <dcterms:created xsi:type="dcterms:W3CDTF">2016-05-12T07:06:36Z</dcterms:created>
  <dcterms:modified xsi:type="dcterms:W3CDTF">2016-05-30T12:40:11Z</dcterms:modified>
</cp:coreProperties>
</file>